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03" r:id="rId3"/>
    <p:sldId id="347" r:id="rId4"/>
    <p:sldId id="329" r:id="rId5"/>
    <p:sldId id="311" r:id="rId6"/>
    <p:sldId id="332" r:id="rId7"/>
    <p:sldId id="330" r:id="rId8"/>
    <p:sldId id="337" r:id="rId9"/>
    <p:sldId id="333" r:id="rId10"/>
    <p:sldId id="334" r:id="rId11"/>
    <p:sldId id="343" r:id="rId12"/>
    <p:sldId id="344" r:id="rId13"/>
    <p:sldId id="349" r:id="rId14"/>
    <p:sldId id="339" r:id="rId15"/>
    <p:sldId id="342" r:id="rId16"/>
    <p:sldId id="346" r:id="rId17"/>
    <p:sldId id="319" r:id="rId18"/>
    <p:sldId id="320" r:id="rId19"/>
    <p:sldId id="340" r:id="rId20"/>
    <p:sldId id="348" r:id="rId21"/>
    <p:sldId id="345" r:id="rId2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FF0066"/>
    <a:srgbClr val="009242"/>
    <a:srgbClr val="2CB22C"/>
    <a:srgbClr val="FF3399"/>
    <a:srgbClr val="58C863"/>
    <a:srgbClr val="0066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590" autoAdjust="0"/>
  </p:normalViewPr>
  <p:slideViewPr>
    <p:cSldViewPr>
      <p:cViewPr>
        <p:scale>
          <a:sx n="71" d="100"/>
          <a:sy n="71" d="100"/>
        </p:scale>
        <p:origin x="-2148" y="-1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F0F3A-229F-4545-8807-711B36793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6F3C-ED64-44C2-A69A-887A86F16E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033C-E7A3-4B48-8DE1-34287D63F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35C9-5D7A-4DE0-AED2-1B413EA18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670A-00F7-490B-8222-5227A8FC7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A875-E64E-4116-8137-A8CB5B62A6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F23BD-08DA-4C44-A3F7-AB54DE7D3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3B6A-01A8-47D3-815C-EE06902E0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DE7B-C8FC-4D0C-866D-7B2CB8116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13A1E-EBAF-44CE-960D-4C8CABE72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867F-30B9-42C3-BCD4-F576405EB9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F2D565-2DC1-4A07-A0C3-EE2448B04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Flag_of_Bulgaria.sv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ru.wikipedia.org/wiki/%D0%A4%D0%B0%D0%B9%D0%BB:Flag_of_France.svg" TargetMode="External"/><Relationship Id="rId26" Type="http://schemas.openxmlformats.org/officeDocument/2006/relationships/hyperlink" Target="http://ru.wikipedia.org/wiki/%D0%A4%D0%B0%D0%B9%D0%BB:Flag_of_Israel.svg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://ru.wikipedia.org/wiki/%D0%A4%D0%B0%D0%B9%D0%BB:Flag_of_Russia.svg" TargetMode="External"/><Relationship Id="rId34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hyperlink" Target="http://ru.wikipedia.org/wiki/%D0%A4%D0%B0%D0%B9%D0%BB:Flag_of_Latvia.svg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33" Type="http://schemas.openxmlformats.org/officeDocument/2006/relationships/hyperlink" Target="http://ru.wikipedia.org/wiki/%D0%A4%D0%B0%D0%B9%D0%BB:Flag_of_the_United_States.svg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ru.wikipedia.org/wiki/%D0%A4%D0%B0%D0%B9%D0%BB:Flag_of_Georgia.svg" TargetMode="External"/><Relationship Id="rId20" Type="http://schemas.openxmlformats.org/officeDocument/2006/relationships/image" Target="../media/image1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Flag_of_the_Czech_Republic.svg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32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hyperlink" Target="http://ru.wikipedia.org/wiki/%D0%A4%D0%B0%D0%B9%D0%BB:Flag_of_Germany.svg" TargetMode="External"/><Relationship Id="rId28" Type="http://schemas.openxmlformats.org/officeDocument/2006/relationships/image" Target="../media/image16.png"/><Relationship Id="rId10" Type="http://schemas.openxmlformats.org/officeDocument/2006/relationships/hyperlink" Target="http://ru.wikipedia.org/wiki/%D0%A4%D0%B0%D0%B9%D0%BB:Flag_of_Poland.svg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8.png"/><Relationship Id="rId4" Type="http://schemas.openxmlformats.org/officeDocument/2006/relationships/hyperlink" Target="http://ru.wikipedia.org/wiki/%D0%A4%D0%B0%D0%B9%D0%BB:Flag_of_Italy.sv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ru.wikipedia.org/wiki/%D0%A4%D0%B0%D0%B9%D0%BB:Flag_of_Lithuania.svg" TargetMode="External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hyperlink" Target="http://ru.wikipedia.org/wiki/%D0%A4%D0%B0%D0%B9%D0%BB:Flag_of_the_People's_Republic_of_China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2"/>
            <a:ext cx="2087563" cy="975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0825" y="1600200"/>
            <a:ext cx="8688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«Лучшие практики международного межмуниципального партнерства Харьковского городского совета»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088" y="4387454"/>
            <a:ext cx="48958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Харьков, 23 мая 2015 год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7175" y="72631"/>
            <a:ext cx="3234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Modern City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36512" y="691010"/>
            <a:ext cx="4666979" cy="113877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Единого разрешительного центра города Харькова с учетом опыта иностранных городов-партнеров, 2011 год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84911"/>
            <a:ext cx="3386166" cy="19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3338513"/>
            <a:ext cx="43830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565" y="654843"/>
            <a:ext cx="4321175" cy="184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29288" y="2357436"/>
            <a:ext cx="4382292" cy="107721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марте 2015 года с учетом лучших иностранных практик разработано и запущено новое мобильное приложение «Активный харьковчанин»</a:t>
            </a:r>
          </a:p>
        </p:txBody>
      </p:sp>
      <p:pic>
        <p:nvPicPr>
          <p:cNvPr id="225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7370"/>
            <a:ext cx="2900386" cy="16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8042" y="72631"/>
            <a:ext cx="2131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Art City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125604"/>
            <a:ext cx="2928958" cy="19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5808243322_09b3cbf706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31"/>
            <a:ext cx="317658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72805"/>
            <a:ext cx="3067042" cy="23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71816"/>
            <a:ext cx="2928958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56806"/>
            <a:ext cx="9116688" cy="86177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фестиваль-конкурс спортивного бального танца «Кубок Харьковского городского головы» при участии иностранных городов-партеров и побратимов традиционно проходит в городе Харькове  с  2004 года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307557"/>
            <a:ext cx="30718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643064"/>
            <a:ext cx="2071688" cy="23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85998"/>
            <a:ext cx="3219445" cy="218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122740" y="716338"/>
            <a:ext cx="5049063" cy="156966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фестиваль короткометражного кино «Харьковская сирень» проводится в Харьков ежегодно  с 2009 года. Аналогичный фестиваль в г.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Клермон-Ферране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(Франция) стал постоянным партнером «Харьковской сирени»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71470" y="758480"/>
            <a:ext cx="4201997" cy="110799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ru-RU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Харьковском цирке состоялись представления Китайского цирка из города-побратима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Тяньцзиня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14677" y="95253"/>
            <a:ext cx="2131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Art City</a:t>
            </a: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616" y="3286130"/>
            <a:ext cx="3301862" cy="185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8042" y="72631"/>
            <a:ext cx="2131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Art City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56804"/>
            <a:ext cx="9116688" cy="135421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«Французская весна» проводится в Украине по инициативе Посольства Франции с 2004 года. В Харькове ежегодно проводится около двух десятков различных мероприятий, посвященных Франции, французам и их культуре, в частности, показ короткометражек,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квесты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игры, кулинарные мастер-классы, дегустация вин и другие события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5" y="2000246"/>
            <a:ext cx="2660639" cy="30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000246"/>
            <a:ext cx="5473700" cy="30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9555" y="228602"/>
            <a:ext cx="47529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City of Research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234" y="1905000"/>
            <a:ext cx="3208360" cy="17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54"/>
            <a:ext cx="3128967" cy="19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414" y="695171"/>
            <a:ext cx="9065586" cy="110799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«Ночь науки», аналог которого уже много лет проводится в Германии, возник в результате сотрудничества с городом-побратимом Нюрнбергом</a:t>
            </a:r>
            <a:r>
              <a:rPr lang="en-US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«Ночь науки в Харькове» получила награду «The Best Cross-Border Project – 2014» как лучший образовательный проект Восточной Европы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5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586" y="1785932"/>
            <a:ext cx="3035290" cy="18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3143254"/>
            <a:ext cx="3214678" cy="195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49550" y="228602"/>
            <a:ext cx="47513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City of Research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214560"/>
            <a:ext cx="4000529" cy="28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14560"/>
            <a:ext cx="4000528" cy="28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353" y="1059582"/>
            <a:ext cx="9036496" cy="110799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стажировка специалистов в области гостиничной сферы города Харькова в отелях города </a:t>
            </a:r>
            <a:r>
              <a:rPr lang="ru-RU" sz="2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Газиантеп</a:t>
            </a:r>
            <a:r>
              <a:rPr 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(Турецкая Республика)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9550" y="141688"/>
            <a:ext cx="47513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City of Research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504" y="922216"/>
            <a:ext cx="9036496" cy="141577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Чешско-украинский научно-образовательный проект «Развитие демократических институтов на примере Чешской Республики» Центра исследования демократии и культуры реализуется с 2006 года совместно с Магистратом города Брно (Чехия). Участие принимают ежегодно более 100 студентов, аспирантов, преподавателей и других участников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31" y="2428874"/>
            <a:ext cx="4062407" cy="262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353879"/>
            <a:ext cx="2736850" cy="293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32"/>
            <a:ext cx="3214678" cy="19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254"/>
            <a:ext cx="3214678" cy="19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714494"/>
            <a:ext cx="3425825" cy="20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0410" y="633694"/>
            <a:ext cx="8748464" cy="110799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Ежегодный Международный Туристический форум «Харьков: партнерство в туризме» при участии иностранных городов-партнеров проводится с 2008 года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11492" y="72631"/>
            <a:ext cx="3205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Tourist  city</a:t>
            </a: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3071816"/>
            <a:ext cx="3092319" cy="19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5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60"/>
            <a:ext cx="3309931" cy="21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357436"/>
            <a:ext cx="2928926" cy="17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5" y="3286131"/>
            <a:ext cx="2663825" cy="17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3" y="3357568"/>
            <a:ext cx="2428855" cy="174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11492" y="72631"/>
            <a:ext cx="3205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Tourist  city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4946" y="659682"/>
            <a:ext cx="9138846" cy="160043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tabLst>
                <a:tab pos="2057400" algn="l"/>
                <a:tab pos="2689225" algn="l"/>
              </a:tabLst>
              <a:defRPr/>
            </a:pPr>
            <a:r>
              <a:rPr 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Украинско-немецкий тренинговый центр «Школа гостеприимства»</a:t>
            </a: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Пилотный международный проект, основной целью функционирования которого является подготовка высококвалифицированных кадров в сфере туризма, гостиничного и ресторанного бизнеса и т.д.  Открыт в 2013 году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"/>
            <a:ext cx="2051050" cy="957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14546"/>
            <a:ext cx="292895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81" y="3429006"/>
            <a:ext cx="2765407" cy="16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928940"/>
            <a:ext cx="284481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188" y="1643056"/>
            <a:ext cx="3402012" cy="19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8228" y="3357567"/>
            <a:ext cx="3164971" cy="17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09015" y="708714"/>
            <a:ext cx="3620743" cy="107721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tabLst>
                <a:tab pos="2057400" algn="l"/>
                <a:tab pos="2689225" algn="l"/>
              </a:tabLst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копии памятника «Зеркальная струя» в городе-побратиме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Цзинань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(Китай) в парке городов-побратимов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1492" y="72631"/>
            <a:ext cx="3205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Tourist  city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927" y="627534"/>
            <a:ext cx="5489084" cy="141577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2057400" algn="l"/>
                <a:tab pos="2689225" algn="l"/>
              </a:tabLst>
              <a:defRPr/>
            </a:pPr>
            <a:r>
              <a:rPr 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Новогодняя </a:t>
            </a: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</a:t>
            </a:r>
            <a:r>
              <a:rPr lang="en-US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 </a:t>
            </a:r>
            <a:r>
              <a:rPr lang="en-US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городов-побратимов</a:t>
            </a:r>
          </a:p>
          <a:p>
            <a:pPr algn="just">
              <a:tabLst>
                <a:tab pos="2057400" algn="l"/>
                <a:tab pos="2689225" algn="l"/>
              </a:tabLst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ярмарке приняли города-партнеры из Армении, Вьетнама, Германии, Грузии, Китая, Польши, Словении, Турции, Чехии и других стран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93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4338" name="Picture 31" descr="Turkey_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973932"/>
            <a:ext cx="461962" cy="233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9" name="Picture 6" descr="Флаг Италии">
            <a:hlinkClick r:id="rId4" tooltip="Флаг Италии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8" y="1537098"/>
            <a:ext cx="465137" cy="233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7" descr="Флаг Чехии">
            <a:hlinkClick r:id="rId6" tooltip="Флаг Чехии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8" y="1822848"/>
            <a:ext cx="465137" cy="233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8" descr="Флаг Болгарии">
            <a:hlinkClick r:id="rId8" tooltip="Флаг Болгари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718" y="2089547"/>
            <a:ext cx="465137" cy="2047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9" descr="Флаг Польши">
            <a:hlinkClick r:id="rId10" tooltip="Флаг Польши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713" y="2344343"/>
            <a:ext cx="461962" cy="216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3" name="Picture 31" descr="Turkey_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8" y="2601518"/>
            <a:ext cx="465137" cy="234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4" name="Picture 6" descr="Флаг Италии">
            <a:hlinkClick r:id="rId4" tooltip="Флаг Италии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2905128"/>
            <a:ext cx="461962" cy="230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5" name="Picture 10" descr="Флаг Латвии">
            <a:hlinkClick r:id="rId12" tooltip="Флаг Латвии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718" y="3165875"/>
            <a:ext cx="465137" cy="250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6" name="Picture 11" descr="Флаг Литвы">
            <a:hlinkClick r:id="rId14" tooltip="Флаг Литвы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3718" y="3474245"/>
            <a:ext cx="465137" cy="2214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7" name="Picture 12" descr="Флаг Грузии">
            <a:hlinkClick r:id="rId16" tooltip="Флаг Грузии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3713" y="3739754"/>
            <a:ext cx="461962" cy="232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8" name="Picture 14" descr="Флаг Франции">
            <a:hlinkClick r:id="rId18" tooltip="Флаг Франции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3713" y="4033839"/>
            <a:ext cx="461962" cy="232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9" name="Picture 63" descr="200px-Flag_of_Sloveni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3713" y="4319590"/>
            <a:ext cx="461962" cy="173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50" name="Picture 15" descr="Флаг России">
            <a:hlinkClick r:id="rId21" tooltip="Флаг России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93713" y="4532712"/>
            <a:ext cx="461962" cy="232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4676779" y="1038226"/>
            <a:ext cx="466725" cy="3748089"/>
            <a:chOff x="2530" y="872"/>
            <a:chExt cx="294" cy="3119"/>
          </a:xfrm>
        </p:grpSpPr>
        <p:pic>
          <p:nvPicPr>
            <p:cNvPr id="14351" name="Picture 15" descr="Флаг России">
              <a:hlinkClick r:id="rId21" tooltip="Флаг России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30" y="872"/>
              <a:ext cx="293" cy="1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2" name="Picture 15" descr="Флаг России">
              <a:hlinkClick r:id="rId21" tooltip="Флаг России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31" y="1104"/>
              <a:ext cx="293" cy="1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3" name="Picture 15" descr="Флаг России">
              <a:hlinkClick r:id="rId21" tooltip="Флаг России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43" y="2239"/>
              <a:ext cx="281" cy="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4" name="Picture 17" descr="Флаг Германии">
              <a:hlinkClick r:id="rId23" tooltip="Флаг Германии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530" y="1334"/>
              <a:ext cx="293" cy="1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5" name="Picture 18" descr="Флаг Польши">
              <a:hlinkClick r:id="rId10" tooltip="Флаг Польши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31" y="1534"/>
              <a:ext cx="292" cy="1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6" name="Picture 61" descr="portugalia_fla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544" y="1750"/>
              <a:ext cx="279" cy="1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7" name="Picture 19" descr="Флаг Израиля">
              <a:hlinkClick r:id="rId26" tooltip="Флаг Израиля"/>
            </p:cNvPr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2549" y="1993"/>
              <a:ext cx="274" cy="1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8" name="Picture 12" descr="Флаг Грузии">
              <a:hlinkClick r:id="rId16" tooltip="Флаг Грузии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43" y="2481"/>
              <a:ext cx="280" cy="1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59" name="Picture 64" descr="Flag of Slovakia.sv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544" y="2696"/>
              <a:ext cx="279" cy="1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60" name="Picture 65" descr="Flag of South Korea.svg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544" y="2918"/>
              <a:ext cx="279" cy="1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61" name="Picture 21" descr="Флаг Китая">
              <a:hlinkClick r:id="rId30" tooltip="Флаг Китая"/>
            </p:cNvPr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549" y="3148"/>
              <a:ext cx="274" cy="1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62" name="Picture 21" descr="Флаг Китая">
              <a:hlinkClick r:id="rId30" tooltip="Флаг Китая"/>
            </p:cNvPr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549" y="3606"/>
              <a:ext cx="274" cy="1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63" name="Picture 34" descr="flag_montenegro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549" y="3379"/>
              <a:ext cx="274" cy="1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364" name="Picture 23" descr="Флаг США">
              <a:hlinkClick r:id="rId33" tooltip="Флаг США"/>
            </p:cNvPr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547" y="3824"/>
              <a:ext cx="276" cy="1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35" name="Прямоугольник 34"/>
          <p:cNvSpPr/>
          <p:nvPr/>
        </p:nvSpPr>
        <p:spPr>
          <a:xfrm>
            <a:off x="2117726" y="76200"/>
            <a:ext cx="5609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Города-партнеры Харькова</a:t>
            </a:r>
          </a:p>
          <a:p>
            <a:pPr algn="ctr">
              <a:defRPr/>
            </a:pP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(28 городов в 19 странах мира)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5429256" y="926961"/>
            <a:ext cx="326074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Нижний Новгород, Россия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Новосибирск, Россия 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Нюрнберг, Германия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Познань, Польша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Порту, Португалия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Ришон-ле-Цион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Израиль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Санкт-Петербург, Россия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Тбилиси, Грузия 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Трнава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Словакия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Тэджон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Республика Корея 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Тяньцзинь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КНР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Цетинье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Черногория 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Цзинань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КНР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Цинциннати, США </a:t>
            </a:r>
          </a:p>
          <a:p>
            <a:pPr marL="457200" indent="-457200">
              <a:defRPr/>
            </a:pPr>
            <a:endParaRPr lang="ru-RU" altLang="ru-RU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241432" y="928690"/>
            <a:ext cx="275906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Анкара, Турция 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Белгород, Россия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Болонья, Италия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Брно, Чехия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Варна, Болгария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Варшава, Польша 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Газиантеп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Турция 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Генуя, Италия 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Даугавпилс, Латвия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Каунас, Литва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Кутаиси, Грузия 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Лилль, Франция </a:t>
            </a:r>
          </a:p>
          <a:p>
            <a:pPr>
              <a:defRPr/>
            </a:pPr>
            <a:r>
              <a:rPr lang="ru-RU" sz="1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Марибор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Словения</a:t>
            </a:r>
          </a:p>
          <a:p>
            <a:pPr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Москва, Россия</a:t>
            </a:r>
            <a:r>
              <a:rPr lang="ru-RU" sz="1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4368" name="Picture 15" descr="Флаг России">
            <a:hlinkClick r:id="rId21" tooltip="Флаг России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93718" y="1271588"/>
            <a:ext cx="465137" cy="233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2"/>
            <a:ext cx="2087563" cy="975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04793" y="844154"/>
            <a:ext cx="86883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8288" indent="-268288"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год – признание Харькова самым комфортным </a:t>
            </a: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жизни городом 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Украины</a:t>
            </a:r>
          </a:p>
          <a:p>
            <a:pPr marL="93663" indent="-93663" algn="just" eaLnBrk="1" hangingPunct="1">
              <a:defRPr/>
            </a:pPr>
            <a:endParaRPr lang="ru-RU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indent="-268288"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год – Кабинет Министров Украины признал Харьков «городом лучшего благоустройства» в Украине</a:t>
            </a:r>
          </a:p>
          <a:p>
            <a:pPr marL="93663" indent="-93663" algn="just" eaLnBrk="1" hangingPunct="1">
              <a:defRPr/>
            </a:pPr>
            <a:endParaRPr lang="ru-RU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indent="-268288"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год – Харьков возглавил Топ-10 крупных городов Европы в номинации «Наибольшая эффективность ведения бизнеса» по версии газеты «</a:t>
            </a:r>
            <a:r>
              <a:rPr lang="ru-RU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рейтинге «Европейские города и регионы будущего, 2012/13»</a:t>
            </a:r>
          </a:p>
          <a:p>
            <a:pPr algn="just" eaLnBrk="1" hangingPunct="1">
              <a:defRPr/>
            </a:pPr>
            <a:endParaRPr lang="ru-RU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288" indent="-268288"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 – согласно соцопроса по заказу Международного республиканского института харьковчане среди всех жителей Украины больше всех гордятся своим городом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8711" y="1707656"/>
            <a:ext cx="9144000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tabLst>
                <a:tab pos="2057400" algn="l"/>
                <a:tab pos="2689225" algn="l"/>
              </a:tabLst>
              <a:defRPr/>
            </a:pPr>
            <a:r>
              <a:rPr lang="ru-RU" sz="6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3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810368" y="2786064"/>
            <a:ext cx="6333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altLang="ru-RU" sz="2200" b="1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Юлия Згурская </a:t>
            </a:r>
          </a:p>
          <a:p>
            <a:pPr>
              <a:defRPr/>
            </a:pPr>
            <a:r>
              <a:rPr lang="ru-RU" altLang="ru-RU" sz="22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Департамент международного сотрудничества</a:t>
            </a:r>
          </a:p>
          <a:p>
            <a:pPr>
              <a:defRPr/>
            </a:pPr>
            <a:r>
              <a:rPr lang="ru-RU" altLang="ru-RU" sz="22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Харьковского городского совета </a:t>
            </a:r>
          </a:p>
          <a:p>
            <a:pPr>
              <a:defRPr/>
            </a:pPr>
            <a:r>
              <a:rPr lang="ru-RU" altLang="ru-RU" sz="2200" b="1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тел.: +38 057 760 74 54</a:t>
            </a:r>
          </a:p>
          <a:p>
            <a:pPr>
              <a:defRPr/>
            </a:pPr>
            <a:r>
              <a:rPr lang="ru-RU" altLang="ru-RU" sz="2200" b="1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факс: +38 057 760 77 54</a:t>
            </a:r>
          </a:p>
          <a:p>
            <a:pPr>
              <a:defRPr/>
            </a:pPr>
            <a:r>
              <a:rPr lang="ru-RU" altLang="ru-RU" sz="22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e-</a:t>
            </a:r>
            <a:r>
              <a:rPr lang="ru-RU" altLang="ru-RU" sz="2200" dirty="0" err="1">
                <a:solidFill>
                  <a:srgbClr val="333399"/>
                </a:solidFill>
                <a:latin typeface="+mn-lt"/>
                <a:cs typeface="Times New Roman" pitchFamily="18" charset="0"/>
              </a:rPr>
              <a:t>mail</a:t>
            </a:r>
            <a:r>
              <a:rPr lang="ru-RU" altLang="ru-RU" sz="22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: </a:t>
            </a:r>
            <a:r>
              <a:rPr lang="en-US" altLang="ru-RU" sz="2200" dirty="0" err="1">
                <a:solidFill>
                  <a:srgbClr val="333399"/>
                </a:solidFill>
                <a:latin typeface="+mn-lt"/>
                <a:cs typeface="Times New Roman" pitchFamily="18" charset="0"/>
              </a:rPr>
              <a:t>zghurska@c</a:t>
            </a:r>
            <a:r>
              <a:rPr lang="ru-RU" altLang="ru-RU" sz="22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itynet.kharkov.ua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16125" cy="9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2063752" y="76202"/>
            <a:ext cx="6091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Иностранные представительства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городе Харькове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63518" y="844155"/>
            <a:ext cx="899953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Генеральное Консульство Республики Польша 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Генеральное Консульство Российской Федерации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Республики Словения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Республики Армения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Чешской Республики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Федеративной Республики Германия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Республики Беларусь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Турецкой Республики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Консульство Азербайджанской </a:t>
            </a: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Почетное 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Консульство </a:t>
            </a: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Албания 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Израильский </a:t>
            </a: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культурный центр 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Французский институт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содействия торговли Вьетнама  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Культурно-образовательный центр «Дом Нюрнберга»</a:t>
            </a:r>
          </a:p>
          <a:p>
            <a:pPr marL="806450" indent="-442913">
              <a:buFont typeface="Arial" pitchFamily="34" charset="0"/>
              <a:buChar char="•"/>
              <a:defRPr/>
            </a:pPr>
            <a:r>
              <a:rPr lang="ru-RU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Информационный деловой центр </a:t>
            </a: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18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8514"/>
            <a:ext cx="2527300" cy="17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5" y="0"/>
            <a:ext cx="2028825" cy="947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1428752"/>
            <a:ext cx="2647950" cy="18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63538" y="2549442"/>
            <a:ext cx="7282159" cy="230832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SMART </a:t>
            </a:r>
            <a:r>
              <a:rPr lang="en-US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en-US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умный город</a:t>
            </a:r>
          </a:p>
          <a:p>
            <a:pPr>
              <a:defRPr/>
            </a:pPr>
            <a:r>
              <a:rPr lang="en-US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ocial – социальный город</a:t>
            </a:r>
          </a:p>
          <a:p>
            <a:pPr>
              <a:defRPr/>
            </a:pPr>
            <a:r>
              <a:rPr lang="en-US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odern – современный город</a:t>
            </a:r>
          </a:p>
          <a:p>
            <a:pPr>
              <a:defRPr/>
            </a:pPr>
            <a:r>
              <a:rPr lang="en-US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rt – город искусства</a:t>
            </a:r>
          </a:p>
          <a:p>
            <a:pPr>
              <a:defRPr/>
            </a:pPr>
            <a:r>
              <a:rPr lang="en-US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altLang="ru-RU" sz="2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esearch</a:t>
            </a:r>
            <a:r>
              <a:rPr lang="uk-UA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город научных открытий</a:t>
            </a:r>
          </a:p>
          <a:p>
            <a:pPr>
              <a:defRPr/>
            </a:pPr>
            <a:r>
              <a:rPr lang="en-US" altLang="ru-R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altLang="ru-RU" sz="24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ourist</a:t>
            </a:r>
            <a:r>
              <a:rPr lang="uk-UA" altLang="ru-RU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туристический город</a:t>
            </a:r>
            <a:endParaRPr lang="ru-RU" altLang="ru-RU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85984" y="138725"/>
            <a:ext cx="685801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Брендинговая</a:t>
            </a:r>
            <a:r>
              <a:rPr lang="ru-RU" altLang="ru-RU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концепция 		</a:t>
            </a:r>
            <a:r>
              <a:rPr lang="en-US" altLang="ru-RU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Харькова</a:t>
            </a:r>
          </a:p>
        </p:txBody>
      </p:sp>
      <p:pic>
        <p:nvPicPr>
          <p:cNvPr id="16394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730" y="1178717"/>
            <a:ext cx="2963863" cy="12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" y="2857502"/>
            <a:ext cx="3303579" cy="22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502"/>
            <a:ext cx="3859208" cy="222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857502"/>
            <a:ext cx="1866904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679" y="72631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Social city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43560"/>
            <a:ext cx="9145588" cy="206210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городов-побратимов Харькова и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Цинциннати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огнем»</a:t>
            </a:r>
            <a:endParaRPr lang="ru-RU" sz="16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Документальная фотовыставка «Под огнем: украинские женщины – ветераны Второй мировой войны» и документальный фильм «Под огнем», который был показан в Цинциннати по телевизионному каналу Пи-Би-Эс, представлен на двух кинофестивалях, демонстрировался в Институте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Кеннана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Международного Центра </a:t>
            </a:r>
            <a:r>
              <a:rPr lang="ru-RU" sz="16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Вудро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Вильсона в Вашингтоне, а также в музее искусств Цинциннати, где зрители аплодировали ему стоя. Фильм получил премию «За инновации в искусстве и культуре» от Международной организации городов-побратимов США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679" y="72631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Social city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4895" y="951570"/>
            <a:ext cx="4899157" cy="181588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Биеннале «От 5 до 10» 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Биеннале «От 5 до 10» – художественная выставка, конкурсные и фестивальные мероприятия в сфере искусств различных направлений, участие в которых приняли юные таланты из городов-побратимов в Болгарии, Литве, Китае и других стран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24183"/>
            <a:ext cx="2997195" cy="22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48066" y="642924"/>
            <a:ext cx="3888433" cy="83099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Харьковские дети встречают команду Германии, прибывшую на матчи ЕВРО-2012 в город Харьков</a:t>
            </a: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100" y="2977754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2338" y="1545432"/>
            <a:ext cx="2855942" cy="18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5279" y="3080163"/>
            <a:ext cx="2308225" cy="17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1500180"/>
            <a:ext cx="3911631" cy="203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8"/>
            <a:ext cx="3740141" cy="212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87679" y="72631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Social city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71750"/>
            <a:ext cx="3500462" cy="25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3000378"/>
            <a:ext cx="3429024" cy="20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0410" y="633694"/>
            <a:ext cx="8748464" cy="86177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января 2015 года состоялось открытие поселка из модульных домиков для временно перемещённых лиц из Донецкой и Луганской областей, построенного при содействии Правительства Федеративной Республики Германии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7175" y="72631"/>
            <a:ext cx="3234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Modern City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714362"/>
            <a:ext cx="9116688" cy="135421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августа 2012 года открыт Центральный парк культуры и отдыха им. М. Горького, который на сегодняшний день является жемчужиной современного Харькова и входит в десятку лучших парков развлечений в мире. В ходе более чем двух лет планирования и реконструкции велась активная работа с иностранными городами-партнерами Харькова по изучению передового опыта в данной сфере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24076"/>
            <a:ext cx="3424231" cy="202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97" y="3214692"/>
            <a:ext cx="3101975" cy="1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" y="2928940"/>
            <a:ext cx="2992427" cy="216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143122"/>
            <a:ext cx="3209911" cy="20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" y="557448"/>
            <a:ext cx="9148736" cy="18774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лагерь волонтеров ЕВРО-2012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1-21 </a:t>
            </a: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 2012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уникальном для Украины проекте «Международный лагерь волонтеров» приняли участие 14 зарубежных городов-партнеров Харькова из 9 стран мира. Главной целью проекта было обеспечение комфортного пребывания в Харькове иностранных гостей во время Евро-2012, а также укрепление и углубление партнерских связей и межмуниципального сотрудничества с иностранными городами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7175" y="13099"/>
            <a:ext cx="3234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Modern City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5" y="1"/>
            <a:ext cx="2036763" cy="9513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0" y="2481264"/>
            <a:ext cx="3132138" cy="18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1" y="2499123"/>
            <a:ext cx="3059113" cy="185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051" y="3214692"/>
            <a:ext cx="2989263" cy="1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1627" y="3176608"/>
            <a:ext cx="2857520" cy="189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5522</TotalTime>
  <Words>581</Words>
  <Application>Microsoft Office PowerPoint</Application>
  <PresentationFormat>Экран (16:9)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ZP</dc:creator>
  <cp:lastModifiedBy>admin</cp:lastModifiedBy>
  <cp:revision>225</cp:revision>
  <dcterms:created xsi:type="dcterms:W3CDTF">2013-03-04T13:44:59Z</dcterms:created>
  <dcterms:modified xsi:type="dcterms:W3CDTF">2015-05-22T10:49:46Z</dcterms:modified>
</cp:coreProperties>
</file>