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oboto Black"/>
      <p:bold r:id="rId10"/>
      <p:boldItalic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Roboto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Black-boldItalic.fntdata"/><Relationship Id="rId10" Type="http://schemas.openxmlformats.org/officeDocument/2006/relationships/font" Target="fonts/RobotoBlack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Medium-bold.fntdata"/><Relationship Id="rId16" Type="http://schemas.openxmlformats.org/officeDocument/2006/relationships/font" Target="fonts/RobotoMedium-regular.fntdata"/><Relationship Id="rId5" Type="http://schemas.openxmlformats.org/officeDocument/2006/relationships/slide" Target="slides/slide1.xml"/><Relationship Id="rId19" Type="http://schemas.openxmlformats.org/officeDocument/2006/relationships/font" Target="fonts/Roboto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347de933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347de933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347de933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347de933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347de933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347de933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347de933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347de933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35350" y="1686200"/>
            <a:ext cx="6297000" cy="19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5088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ШЛЯХИ РЕАЛІЗАЦІЇ </a:t>
            </a:r>
            <a:endParaRPr sz="5088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533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ЗЕМЕЛЬНОЇ РЕФОРМИ</a:t>
            </a:r>
            <a:endParaRPr sz="3533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079650" y="4332650"/>
            <a:ext cx="66123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2012">
                <a:solidFill>
                  <a:srgbClr val="289548"/>
                </a:solidFill>
                <a:latin typeface="Roboto"/>
                <a:ea typeface="Roboto"/>
                <a:cs typeface="Roboto"/>
                <a:sym typeface="Roboto"/>
              </a:rPr>
              <a:t>Харківська міська рада</a:t>
            </a:r>
            <a:endParaRPr sz="2012">
              <a:solidFill>
                <a:srgbClr val="2895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950" y="1399649"/>
            <a:ext cx="1249500" cy="15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921950" y="4174925"/>
            <a:ext cx="0" cy="703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4294967295" type="subTitle"/>
          </p:nvPr>
        </p:nvSpPr>
        <p:spPr>
          <a:xfrm>
            <a:off x="259525" y="420450"/>
            <a:ext cx="4161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b="1" lang="ru" sz="4012">
                <a:solidFill>
                  <a:srgbClr val="289548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4012">
              <a:solidFill>
                <a:srgbClr val="2895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>
            <a:off x="751825" y="341550"/>
            <a:ext cx="0" cy="703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4"/>
          <p:cNvSpPr txBox="1"/>
          <p:nvPr/>
        </p:nvSpPr>
        <p:spPr>
          <a:xfrm>
            <a:off x="921900" y="277650"/>
            <a:ext cx="7910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ЗМЕНШЕННЯ ОРЕНДНОЇ ПЛАТИ ЗА ЗЕМЛЮ – 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В ІНТЕРЕСАХ ТЕРИТОРІАЛЬНОЇ ГРОМАДИ ХАРКОВА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5" name="Google Shape;65;p14"/>
          <p:cNvSpPr txBox="1"/>
          <p:nvPr>
            <p:ph idx="4294967295" type="subTitle"/>
          </p:nvPr>
        </p:nvSpPr>
        <p:spPr>
          <a:xfrm>
            <a:off x="259525" y="1219375"/>
            <a:ext cx="4161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b="1" lang="ru" sz="4012">
                <a:solidFill>
                  <a:srgbClr val="289548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4012">
              <a:solidFill>
                <a:srgbClr val="2895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>
            <a:off x="751825" y="1140475"/>
            <a:ext cx="0" cy="703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4"/>
          <p:cNvSpPr txBox="1"/>
          <p:nvPr/>
        </p:nvSpPr>
        <p:spPr>
          <a:xfrm>
            <a:off x="921900" y="1000375"/>
            <a:ext cx="7910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ВПРОВАДЖЕННЯ ЕЛЕКТРОННОГО КАБІНЕТУ 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ЗЕМЛЕКОРИСТУВАЧА, ЯКИЙ МІНІМІЗУЄ СПІЛКУВАННЯ 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ГОРОДЯН З ЧИНОВНИКАМИ, А САМЕ: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751825" y="2381075"/>
            <a:ext cx="133500" cy="133500"/>
          </a:xfrm>
          <a:prstGeom prst="ellipse">
            <a:avLst/>
          </a:prstGeom>
          <a:solidFill>
            <a:srgbClr val="289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970150" y="2207825"/>
            <a:ext cx="6162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565867"/>
                </a:solidFill>
                <a:latin typeface="Roboto"/>
                <a:ea typeface="Roboto"/>
                <a:cs typeface="Roboto"/>
                <a:sym typeface="Roboto"/>
              </a:rPr>
              <a:t>інтеграція в єдину систему договори оренди землі</a:t>
            </a:r>
            <a:endParaRPr b="1" sz="1900">
              <a:solidFill>
                <a:srgbClr val="5658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751825" y="2771475"/>
            <a:ext cx="133500" cy="133500"/>
          </a:xfrm>
          <a:prstGeom prst="ellipse">
            <a:avLst/>
          </a:prstGeom>
          <a:solidFill>
            <a:srgbClr val="289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970150" y="2598225"/>
            <a:ext cx="7970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565867"/>
                </a:solidFill>
                <a:latin typeface="Roboto"/>
                <a:ea typeface="Roboto"/>
                <a:cs typeface="Roboto"/>
                <a:sym typeface="Roboto"/>
              </a:rPr>
              <a:t>спілкування з землекористувачем: укладення, внесення змін, розірвання, припинення договорів оренди землі «On-line»</a:t>
            </a:r>
            <a:endParaRPr b="1" sz="1900">
              <a:solidFill>
                <a:srgbClr val="5658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>
            <p:ph idx="4294967295" type="subTitle"/>
          </p:nvPr>
        </p:nvSpPr>
        <p:spPr>
          <a:xfrm>
            <a:off x="259513" y="3571175"/>
            <a:ext cx="4161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b="1" lang="ru" sz="4012">
                <a:solidFill>
                  <a:srgbClr val="289548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4012">
              <a:solidFill>
                <a:srgbClr val="2895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" name="Google Shape;73;p14"/>
          <p:cNvCxnSpPr/>
          <p:nvPr/>
        </p:nvCxnSpPr>
        <p:spPr>
          <a:xfrm>
            <a:off x="751813" y="3492275"/>
            <a:ext cx="0" cy="703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4"/>
          <p:cNvSpPr txBox="1"/>
          <p:nvPr/>
        </p:nvSpPr>
        <p:spPr>
          <a:xfrm>
            <a:off x="921888" y="3488075"/>
            <a:ext cx="7910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ПОДАННЯ ДОКУМЕНТІВ НА СЕСІЮ ЧЕРЕЗ ЕЛЕКТРОННИЙ 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КАБІНЕТ ЗЕМЛЕКОРИСТУВАЧА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5" name="Google Shape;75;p14"/>
          <p:cNvSpPr txBox="1"/>
          <p:nvPr>
            <p:ph idx="4294967295" type="subTitle"/>
          </p:nvPr>
        </p:nvSpPr>
        <p:spPr>
          <a:xfrm>
            <a:off x="332300" y="4551000"/>
            <a:ext cx="66123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512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Харківська міська рада</a:t>
            </a:r>
            <a:endParaRPr sz="1512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" name="Google Shape;76;p14"/>
          <p:cNvCxnSpPr/>
          <p:nvPr/>
        </p:nvCxnSpPr>
        <p:spPr>
          <a:xfrm>
            <a:off x="259525" y="4476300"/>
            <a:ext cx="0" cy="485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921900" y="277650"/>
            <a:ext cx="7910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ЗМЕНШЕННЯ ОРЕНДНОЇ ПЛАТИ ЗА ЗЕМЛЮ – 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В ІНТЕРЕСАХ ТЕРИТОРІАЛЬНОЇ ГРОМАДИ ХАРКОВА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2" name="Google Shape;82;p15"/>
          <p:cNvSpPr txBox="1"/>
          <p:nvPr>
            <p:ph idx="4294967295" type="subTitle"/>
          </p:nvPr>
        </p:nvSpPr>
        <p:spPr>
          <a:xfrm>
            <a:off x="332300" y="4551000"/>
            <a:ext cx="24093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512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Харківська міська рада</a:t>
            </a:r>
            <a:endParaRPr sz="1512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" name="Google Shape;83;p15"/>
          <p:cNvCxnSpPr/>
          <p:nvPr/>
        </p:nvCxnSpPr>
        <p:spPr>
          <a:xfrm>
            <a:off x="259525" y="4476300"/>
            <a:ext cx="0" cy="485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25" y="331150"/>
            <a:ext cx="596950" cy="7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525" y="1315125"/>
            <a:ext cx="4295920" cy="287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4876075" y="1389825"/>
            <a:ext cx="39561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512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Розробка нових орендних ставок</a:t>
            </a:r>
            <a:endParaRPr sz="1512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87" name="Google Shape;87;p15"/>
          <p:cNvCxnSpPr/>
          <p:nvPr/>
        </p:nvCxnSpPr>
        <p:spPr>
          <a:xfrm>
            <a:off x="4803300" y="1315125"/>
            <a:ext cx="0" cy="485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5"/>
          <p:cNvSpPr/>
          <p:nvPr/>
        </p:nvSpPr>
        <p:spPr>
          <a:xfrm>
            <a:off x="4803825" y="1901125"/>
            <a:ext cx="3956100" cy="1683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4876075" y="1899000"/>
            <a:ext cx="37974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Medium"/>
                <a:ea typeface="Roboto Medium"/>
                <a:cs typeface="Roboto Medium"/>
                <a:sym typeface="Roboto Medium"/>
              </a:rPr>
              <a:t>Ухвалення до 01.07.2021 рішення Харківської </a:t>
            </a:r>
            <a:endParaRPr sz="1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Medium"/>
                <a:ea typeface="Roboto Medium"/>
                <a:cs typeface="Roboto Medium"/>
                <a:sym typeface="Roboto Medium"/>
              </a:rPr>
              <a:t>міської ради «Про внесення змін до рішення </a:t>
            </a:r>
            <a:endParaRPr sz="1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Medium"/>
                <a:ea typeface="Roboto Medium"/>
                <a:cs typeface="Roboto Medium"/>
                <a:sym typeface="Roboto Medium"/>
              </a:rPr>
              <a:t>19 сесії Харківської міської ради 5 скликання </a:t>
            </a:r>
            <a:endParaRPr sz="1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Medium"/>
                <a:ea typeface="Roboto Medium"/>
                <a:cs typeface="Roboto Medium"/>
                <a:sym typeface="Roboto Medium"/>
              </a:rPr>
              <a:t>від 27.02.2008 № 41/08 «Про затвердження </a:t>
            </a:r>
            <a:endParaRPr sz="1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Medium"/>
                <a:ea typeface="Roboto Medium"/>
                <a:cs typeface="Roboto Medium"/>
                <a:sym typeface="Roboto Medium"/>
              </a:rPr>
              <a:t>«Положення про порядок визначення розмірів орендної плати при укладанні договорів оренди землі в м.Харкові»</a:t>
            </a:r>
            <a:endParaRPr sz="13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0" name="Google Shape;90;p15"/>
          <p:cNvSpPr txBox="1"/>
          <p:nvPr>
            <p:ph idx="4294967295" type="subTitle"/>
          </p:nvPr>
        </p:nvSpPr>
        <p:spPr>
          <a:xfrm>
            <a:off x="4833125" y="3761825"/>
            <a:ext cx="3956100" cy="9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12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Введення в дію нових ставок з 01.01.2022</a:t>
            </a:r>
            <a:endParaRPr sz="1512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512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91" name="Google Shape;91;p15"/>
          <p:cNvCxnSpPr/>
          <p:nvPr/>
        </p:nvCxnSpPr>
        <p:spPr>
          <a:xfrm>
            <a:off x="4760338" y="3761825"/>
            <a:ext cx="0" cy="485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921900" y="201450"/>
            <a:ext cx="7910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ВПРОВАДЖЕННЯ ЕЛЕКТРОННОГО КАБІНЕТУ 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ЗЕМЛЕКОРИСТУВАЧА, ЯКИЙ МІНІМІЗУЄ СПІЛКУВАННЯ 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ГОРОДЯН З ЧИНОВНИКАМИ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7" name="Google Shape;97;p16"/>
          <p:cNvSpPr txBox="1"/>
          <p:nvPr>
            <p:ph idx="4294967295" type="subTitle"/>
          </p:nvPr>
        </p:nvSpPr>
        <p:spPr>
          <a:xfrm>
            <a:off x="332300" y="4627200"/>
            <a:ext cx="24093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512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Харківська міська рада</a:t>
            </a:r>
            <a:endParaRPr sz="1512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" name="Google Shape;98;p16"/>
          <p:cNvCxnSpPr/>
          <p:nvPr/>
        </p:nvCxnSpPr>
        <p:spPr>
          <a:xfrm>
            <a:off x="254750" y="4597600"/>
            <a:ext cx="4800" cy="363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25" y="331150"/>
            <a:ext cx="596950" cy="7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>
            <p:ph idx="4294967295" type="subTitle"/>
          </p:nvPr>
        </p:nvSpPr>
        <p:spPr>
          <a:xfrm>
            <a:off x="332300" y="1246825"/>
            <a:ext cx="51387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512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Створення електронного кабінету землекористувача дозволить в подальшому:</a:t>
            </a:r>
            <a:endParaRPr sz="1512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01" name="Google Shape;101;p16"/>
          <p:cNvCxnSpPr/>
          <p:nvPr/>
        </p:nvCxnSpPr>
        <p:spPr>
          <a:xfrm>
            <a:off x="259525" y="1249525"/>
            <a:ext cx="0" cy="485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6"/>
          <p:cNvSpPr txBox="1"/>
          <p:nvPr/>
        </p:nvSpPr>
        <p:spPr>
          <a:xfrm>
            <a:off x="647725" y="1737325"/>
            <a:ext cx="464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інтегрувати в єдину систему договори оренди землі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418475" y="1871925"/>
            <a:ext cx="133500" cy="133500"/>
          </a:xfrm>
          <a:prstGeom prst="ellipse">
            <a:avLst/>
          </a:prstGeom>
          <a:solidFill>
            <a:srgbClr val="289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647725" y="2005425"/>
            <a:ext cx="464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отримувати інформацію щодо сплати орендної плати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418475" y="2140025"/>
            <a:ext cx="133500" cy="133500"/>
          </a:xfrm>
          <a:prstGeom prst="ellipse">
            <a:avLst/>
          </a:prstGeom>
          <a:solidFill>
            <a:srgbClr val="289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647725" y="2273525"/>
            <a:ext cx="4737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отримувати інформацію від Державної податкової служби щодо декларування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418475" y="2408125"/>
            <a:ext cx="133500" cy="133500"/>
          </a:xfrm>
          <a:prstGeom prst="ellipse">
            <a:avLst/>
          </a:prstGeom>
          <a:solidFill>
            <a:srgbClr val="289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647725" y="2752425"/>
            <a:ext cx="4641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здійснювати спілкування з землекористувачем в режимі «On-line» щодо подачі документів для укладення зміни, розірвання, припинення договорів оренди землі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418475" y="2887025"/>
            <a:ext cx="133500" cy="133500"/>
          </a:xfrm>
          <a:prstGeom prst="ellipse">
            <a:avLst/>
          </a:prstGeom>
          <a:solidFill>
            <a:srgbClr val="289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647725" y="3442125"/>
            <a:ext cx="464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формувати виписки про нормативно-грошову оцінку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418475" y="3576725"/>
            <a:ext cx="133500" cy="133500"/>
          </a:xfrm>
          <a:prstGeom prst="ellipse">
            <a:avLst/>
          </a:prstGeom>
          <a:solidFill>
            <a:srgbClr val="289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647725" y="3710225"/>
            <a:ext cx="464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здійснювати подачу документів на сесію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418475" y="3844825"/>
            <a:ext cx="133500" cy="133500"/>
          </a:xfrm>
          <a:prstGeom prst="ellipse">
            <a:avLst/>
          </a:prstGeom>
          <a:solidFill>
            <a:srgbClr val="289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150325" y="3978325"/>
            <a:ext cx="563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За іншими видами земельних питань — подання документів 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на сессію — через ЦНАП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775" y="1218975"/>
            <a:ext cx="3606825" cy="339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921900" y="277650"/>
            <a:ext cx="7910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ВПРОВАДЖЕННЯ ПРОЦЕДУРИ ПРОВЕДЕННЯ 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ЗЕМЕЛЬНИХ ТОРГІВ</a:t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25" y="331150"/>
            <a:ext cx="596950" cy="7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>
            <p:ph idx="4294967295" type="subTitle"/>
          </p:nvPr>
        </p:nvSpPr>
        <p:spPr>
          <a:xfrm>
            <a:off x="332300" y="1323025"/>
            <a:ext cx="51387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512">
                <a:solidFill>
                  <a:srgbClr val="565867"/>
                </a:solidFill>
                <a:latin typeface="Roboto Black"/>
                <a:ea typeface="Roboto Black"/>
                <a:cs typeface="Roboto Black"/>
                <a:sym typeface="Roboto Black"/>
              </a:rPr>
              <a:t>Земельні торги</a:t>
            </a:r>
            <a:endParaRPr sz="1512">
              <a:solidFill>
                <a:srgbClr val="56586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>
            <a:off x="259525" y="1249525"/>
            <a:ext cx="0" cy="485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7"/>
          <p:cNvSpPr/>
          <p:nvPr/>
        </p:nvSpPr>
        <p:spPr>
          <a:xfrm>
            <a:off x="259525" y="1893025"/>
            <a:ext cx="5211600" cy="7851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259525" y="1893050"/>
            <a:ext cx="5512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1300"/>
              <a:buFont typeface="Roboto Medium"/>
              <a:buChar char="●"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визначення виконавця земельних торгів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1300"/>
              <a:buFont typeface="Roboto Medium"/>
              <a:buChar char="●"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визначення земельних ділянок та виду їх використання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565867"/>
              </a:buClr>
              <a:buSzPts val="1300"/>
              <a:buFont typeface="Roboto Medium"/>
              <a:buChar char="●"/>
            </a:pPr>
            <a:r>
              <a:rPr lang="ru" sz="1300">
                <a:solidFill>
                  <a:srgbClr val="565867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проведення торгів</a:t>
            </a:r>
            <a:endParaRPr sz="1300">
              <a:solidFill>
                <a:srgbClr val="56586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15153"/>
          <a:stretch/>
        </p:blipFill>
        <p:spPr>
          <a:xfrm>
            <a:off x="229500" y="2873237"/>
            <a:ext cx="8685001" cy="15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>
            <p:ph idx="4294967295" type="subTitle"/>
          </p:nvPr>
        </p:nvSpPr>
        <p:spPr>
          <a:xfrm>
            <a:off x="332300" y="4627200"/>
            <a:ext cx="24093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512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Харківська міська рада</a:t>
            </a:r>
            <a:endParaRPr sz="1512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" name="Google Shape;128;p17"/>
          <p:cNvCxnSpPr/>
          <p:nvPr/>
        </p:nvCxnSpPr>
        <p:spPr>
          <a:xfrm>
            <a:off x="254750" y="4597600"/>
            <a:ext cx="4800" cy="363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