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88" r:id="rId2"/>
    <p:sldId id="287" r:id="rId3"/>
    <p:sldId id="301" r:id="rId4"/>
    <p:sldId id="303" r:id="rId5"/>
    <p:sldId id="304" r:id="rId6"/>
    <p:sldId id="291" r:id="rId7"/>
    <p:sldId id="293" r:id="rId8"/>
    <p:sldId id="294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690"/>
    <a:srgbClr val="0099FF"/>
    <a:srgbClr val="77A08A"/>
    <a:srgbClr val="D0D0D0"/>
    <a:srgbClr val="9EC3DC"/>
    <a:srgbClr val="81FEFF"/>
    <a:srgbClr val="BDFEDC"/>
    <a:srgbClr val="A0D6BA"/>
    <a:srgbClr val="A4272F"/>
    <a:srgbClr val="B6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themeOverride" Target="../theme/themeOverride1.xml"/><Relationship Id="rId6" Type="http://schemas.openxmlformats.org/officeDocument/2006/relationships/package" Target="../embeddings/_____Microsoft_Excel7.xlsx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_____Microsoft_Excel8.xlsx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467967692314"/>
          <c:y val="2.9926403965651285E-2"/>
          <c:w val="0.57901747512758395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D9-434A-9B0C-29CEBDBE9D5B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Вінницька міська рада</c:v>
                </c:pt>
                <c:pt idx="1">
                  <c:v>Запорізька міська рада</c:v>
                </c:pt>
                <c:pt idx="2">
                  <c:v>Харківська міська рада</c:v>
                </c:pt>
                <c:pt idx="3">
                  <c:v>Львівська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26675</c:v>
                </c:pt>
                <c:pt idx="1">
                  <c:v>28145</c:v>
                </c:pt>
                <c:pt idx="2">
                  <c:v>47893</c:v>
                </c:pt>
                <c:pt idx="3">
                  <c:v>50831</c:v>
                </c:pt>
                <c:pt idx="4">
                  <c:v>104394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D9-434A-9B0C-29CEBDBE9D5B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Вінницька міська рада</c:v>
                </c:pt>
                <c:pt idx="1">
                  <c:v>Запорізька міська рада</c:v>
                </c:pt>
                <c:pt idx="2">
                  <c:v>Харківська міська рада</c:v>
                </c:pt>
                <c:pt idx="3">
                  <c:v>Львівська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D9-434A-9B0C-29CEBDBE9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10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1000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>
      <a:innerShdw blurRad="63500" dist="50800" dir="8100000">
        <a:schemeClr val="tx1">
          <a:alpha val="50000"/>
        </a:schemeClr>
      </a:inn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467967692314"/>
          <c:y val="2.9926403965651285E-2"/>
          <c:w val="0.57901747512758395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bg2">
                    <a:lumMod val="90000"/>
                  </a:schemeClr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C5-40BE-8E83-833FCE044000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Одеська міська рада</c:v>
                </c:pt>
                <c:pt idx="1">
                  <c:v>Львівська міська рада</c:v>
                </c:pt>
                <c:pt idx="2">
                  <c:v>Харківська міська рада</c:v>
                </c:pt>
                <c:pt idx="3">
                  <c:v>Дніпровська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1279</c:v>
                </c:pt>
                <c:pt idx="1">
                  <c:v>1423</c:v>
                </c:pt>
                <c:pt idx="2">
                  <c:v>2027</c:v>
                </c:pt>
                <c:pt idx="3">
                  <c:v>2467</c:v>
                </c:pt>
                <c:pt idx="4">
                  <c:v>7664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5-40BE-8E83-833FCE044000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Одеська міська рада</c:v>
                </c:pt>
                <c:pt idx="1">
                  <c:v>Львівська міська рада</c:v>
                </c:pt>
                <c:pt idx="2">
                  <c:v>Харківська міська рада</c:v>
                </c:pt>
                <c:pt idx="3">
                  <c:v>Дніпровська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5-40BE-8E83-833FCE044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100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>
      <a:innerShdw blurRad="63500" dist="50800" dir="8100000">
        <a:schemeClr val="tx1">
          <a:alpha val="50000"/>
        </a:schemeClr>
      </a:inn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36469320573204"/>
          <c:y val="2.7025119213349519E-2"/>
          <c:w val="0.59758327671387179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>
              <a:gsLst>
                <a:gs pos="1000">
                  <a:schemeClr val="bg1">
                    <a:lumMod val="75000"/>
                    <a:lumOff val="2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62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rgbClr val="7030A0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48AAC16-3A59-431F-BF5B-4160A5F7256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F88-4C3F-8D75-28C11F5FB4C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792ACAB-7C7F-486D-BF6B-54EFD03B4F29}" type="VALU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D9-434A-9B0C-29CEBDBE9D5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EC7527F-80E1-4C9D-8033-2BEBD74CF0A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FB-4BD4-B4CC-FAAF4AF13E67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Дніпровська міська рада</c:v>
                </c:pt>
                <c:pt idx="1">
                  <c:v>Тернопільська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262</c:v>
                </c:pt>
                <c:pt idx="1">
                  <c:v>270</c:v>
                </c:pt>
                <c:pt idx="2">
                  <c:v>273.5</c:v>
                </c:pt>
                <c:pt idx="3">
                  <c:v>415.7</c:v>
                </c:pt>
                <c:pt idx="4">
                  <c:v>1975.6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D9-434A-9B0C-29CEBDBE9D5B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23000">
                  <a:schemeClr val="accent4">
                    <a:lumMod val="7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accent4">
                    <a:lumMod val="60000"/>
                    <a:lumOff val="40000"/>
                  </a:schemeClr>
                </a:gs>
                <a:gs pos="52000">
                  <a:schemeClr val="accent4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Дніпровська міська рада</c:v>
                </c:pt>
                <c:pt idx="1">
                  <c:v>Тернопільська міська рада</c:v>
                </c:pt>
                <c:pt idx="2">
                  <c:v>Львівська міська рада</c:v>
                </c:pt>
                <c:pt idx="3">
                  <c:v>Харківська міська рада</c:v>
                </c:pt>
                <c:pt idx="4">
                  <c:v>Київська міська державна адміністрація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D9-434A-9B0C-29CEBDBE9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20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>
      <a:innerShdw blurRad="63500" dist="50800" dir="8100000">
        <a:schemeClr val="tx1">
          <a:alpha val="50000"/>
        </a:schemeClr>
      </a:innerShdw>
    </a:effectLst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083763744689142E-2"/>
          <c:y val="0.16430120734230663"/>
          <c:w val="0.81459537781200608"/>
          <c:h val="0.59837232663538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attFill prst="plaid">
                <a:fgClr>
                  <a:srgbClr val="9EC3DC"/>
                </a:fgClr>
                <a:bgClr>
                  <a:schemeClr val="bg1"/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83E-4438-BEE6-A2C22726F0F5}"/>
              </c:ext>
            </c:extLst>
          </c:dPt>
          <c:dPt>
            <c:idx val="1"/>
            <c:bubble3D val="0"/>
            <c:spPr>
              <a:pattFill prst="dkUpDiag">
                <a:fgClr>
                  <a:srgbClr val="9EC3DC"/>
                </a:fgClr>
                <a:bgClr>
                  <a:schemeClr val="bg1"/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83E-4438-BEE6-A2C22726F0F5}"/>
              </c:ext>
            </c:extLst>
          </c:dPt>
          <c:dPt>
            <c:idx val="2"/>
            <c:bubble3D val="0"/>
            <c:spPr>
              <a:pattFill prst="pct8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83E-4438-BEE6-A2C22726F0F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83E-4438-BEE6-A2C22726F0F5}"/>
              </c:ext>
            </c:extLst>
          </c:dPt>
          <c:dLbls>
            <c:dLbl>
              <c:idx val="0"/>
              <c:layout>
                <c:manualLayout>
                  <c:x val="8.4098922883969612E-2"/>
                  <c:y val="0.10138644218885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3E-4438-BEE6-A2C22726F0F5}"/>
                </c:ext>
              </c:extLst>
            </c:dLbl>
            <c:dLbl>
              <c:idx val="1"/>
              <c:layout>
                <c:manualLayout>
                  <c:x val="-0.14258599655795925"/>
                  <c:y val="6.168867744321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E-4438-BEE6-A2C22726F0F5}"/>
                </c:ext>
              </c:extLst>
            </c:dLbl>
            <c:dLbl>
              <c:idx val="2"/>
              <c:layout>
                <c:manualLayout>
                  <c:x val="-0.12093494511718811"/>
                  <c:y val="-0.2786680228505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E-4438-BEE6-A2C22726F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Відкриті торги</c:v>
                </c:pt>
                <c:pt idx="1">
                  <c:v>Переговорна процедура</c:v>
                </c:pt>
                <c:pt idx="2">
                  <c:v>Спрощені закупівлі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3310</c:v>
                </c:pt>
                <c:pt idx="1">
                  <c:v>958</c:v>
                </c:pt>
                <c:pt idx="2">
                  <c:v>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6-4F30-976A-CEF9481E0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1691263594390791E-2"/>
          <c:y val="0.77466067062595223"/>
          <c:w val="0.94628222758138369"/>
          <c:h val="0.20649971604598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DF9DB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63976147498409E-2"/>
          <c:y val="0.15802133623295256"/>
          <c:w val="0.82929675713093953"/>
          <c:h val="0.60779213329941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pct5">
              <a:fgClr>
                <a:schemeClr val="accent2">
                  <a:lumMod val="75000"/>
                </a:schemeClr>
              </a:fgClr>
              <a:bgClr>
                <a:schemeClr val="accent2">
                  <a:lumMod val="40000"/>
                  <a:lumOff val="60000"/>
                </a:schemeClr>
              </a:bgClr>
            </a:pattFill>
          </c:spPr>
          <c:dPt>
            <c:idx val="0"/>
            <c:bubble3D val="0"/>
            <c:spPr>
              <a:pattFill prst="plaid">
                <a:fgClr>
                  <a:schemeClr val="accent2">
                    <a:lumMod val="75000"/>
                  </a:schemeClr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24-44FC-A0A1-A38D75A1D8BD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24-44FC-A0A1-A38D75A1D8BD}"/>
              </c:ext>
            </c:extLst>
          </c:dPt>
          <c:dPt>
            <c:idx val="2"/>
            <c:bubble3D val="0"/>
            <c:spPr>
              <a:pattFill prst="pct5">
                <a:fgClr>
                  <a:schemeClr val="accent2">
                    <a:lumMod val="75000"/>
                  </a:schemeClr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24-44FC-A0A1-A38D75A1D8BD}"/>
              </c:ext>
            </c:extLst>
          </c:dPt>
          <c:dPt>
            <c:idx val="3"/>
            <c:bubble3D val="0"/>
            <c:spPr>
              <a:pattFill prst="pct5">
                <a:fgClr>
                  <a:schemeClr val="accent2">
                    <a:lumMod val="75000"/>
                  </a:schemeClr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524-44FC-A0A1-A38D75A1D8BD}"/>
              </c:ext>
            </c:extLst>
          </c:dPt>
          <c:dLbls>
            <c:dLbl>
              <c:idx val="0"/>
              <c:layout>
                <c:manualLayout>
                  <c:x val="-0.31882097653125691"/>
                  <c:y val="-0.15859677421988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4-44FC-A0A1-A38D75A1D8BD}"/>
                </c:ext>
              </c:extLst>
            </c:dLbl>
            <c:dLbl>
              <c:idx val="1"/>
              <c:layout>
                <c:manualLayout>
                  <c:x val="0.19099222428661677"/>
                  <c:y val="4.165748303817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4-44FC-A0A1-A38D75A1D8BD}"/>
                </c:ext>
              </c:extLst>
            </c:dLbl>
            <c:dLbl>
              <c:idx val="2"/>
              <c:layout>
                <c:manualLayout>
                  <c:x val="0.16326702892123449"/>
                  <c:y val="9.8829720017697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4-44FC-A0A1-A38D75A1D8BD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1" i="0" u="none" strike="noStrike" kern="1200" baseline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Відкриті торги</c:v>
                </c:pt>
                <c:pt idx="1">
                  <c:v>Переговорна процедура</c:v>
                </c:pt>
                <c:pt idx="2">
                  <c:v>Спрощені закупівлі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16271.2</c:v>
                </c:pt>
                <c:pt idx="1">
                  <c:v>3206.3</c:v>
                </c:pt>
                <c:pt idx="2">
                  <c:v>1379.5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24-44FC-A0A1-A38D75A1D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734458406679441E-2"/>
          <c:y val="0.77466067062595223"/>
          <c:w val="0.93266152028442706"/>
          <c:h val="0.20649971604598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EF9E7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21266745397505"/>
          <c:y val="2.3068391039494257E-4"/>
          <c:w val="0.49840678727458465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 rotWithShape="0">
              <a:gsLst>
                <a:gs pos="0">
                  <a:schemeClr val="bg1">
                    <a:lumMod val="75000"/>
                    <a:lumOff val="2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7523E5E-707E-479A-8346-A62F998AAC8F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glow rad="88900">
                    <a:schemeClr val="bg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63-48F1-BC8F-72843EF522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BA3692-75CC-4427-A23D-2A4DC8799E5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63-48F1-BC8F-72843EF522A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63-48F1-BC8F-72843EF522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63-48F1-BC8F-72843EF522A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63-48F1-BC8F-72843EF522A9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     Департамент у справах сім'ї, молоді та спорту</c:v>
                </c:pt>
                <c:pt idx="1">
                  <c:v> Апарат Харківської міської ради та виконавчого комітету</c:v>
                </c:pt>
                <c:pt idx="2">
                  <c:v>Управління освіти Адміністрації Московського району</c:v>
                </c:pt>
                <c:pt idx="3">
                  <c:v>Департамент будівництва та шляхового господарства</c:v>
                </c:pt>
                <c:pt idx="4">
                  <c:v>Департамент освіти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65</c:v>
                </c:pt>
                <c:pt idx="1">
                  <c:v>24</c:v>
                </c:pt>
                <c:pt idx="2">
                  <c:v>26</c:v>
                </c:pt>
                <c:pt idx="3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63-48F1-BC8F-72843EF522A9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1000">
                  <a:schemeClr val="bg1">
                    <a:lumMod val="50000"/>
                    <a:lumOff val="50000"/>
                  </a:schemeClr>
                </a:gs>
                <a:gs pos="2000">
                  <a:schemeClr val="bg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  <a:lumOff val="5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3-48F1-BC8F-72843EF522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     Департамент у справах сім'ї, молоді та спорту</c:v>
                </c:pt>
                <c:pt idx="1">
                  <c:v> Апарат Харківської міської ради та виконавчого комітету</c:v>
                </c:pt>
                <c:pt idx="2">
                  <c:v>Управління освіти Адміністрації Московського району</c:v>
                </c:pt>
                <c:pt idx="3">
                  <c:v>Департамент будівництва та шляхового господарства</c:v>
                </c:pt>
                <c:pt idx="4">
                  <c:v>Департамент освіти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1">
                  <c:v>51</c:v>
                </c:pt>
                <c:pt idx="2" formatCode="General">
                  <c:v>60</c:v>
                </c:pt>
                <c:pt idx="3" formatCode="General">
                  <c:v>105</c:v>
                </c:pt>
                <c:pt idx="4" formatCode="General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63-48F1-BC8F-72843EF52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40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76197101207769724"/>
          <c:y val="0.49915674475753652"/>
          <c:w val="0.20582421045767735"/>
          <c:h val="0.19549126135266232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31450883355813"/>
          <c:y val="2.3078406958595662E-4"/>
          <c:w val="0.53485660887883524"/>
          <c:h val="0.864077669902912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Відкриті торги</c:v>
                </c:pt>
              </c:strCache>
            </c:strRef>
          </c:tx>
          <c:spPr>
            <a:gradFill rotWithShape="0">
              <a:gsLst>
                <a:gs pos="0">
                  <a:schemeClr val="bg1">
                    <a:lumMod val="75000"/>
                    <a:lumOff val="2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1"/>
            </a:gradFill>
            <a:ln w="12692">
              <a:solidFill>
                <a:srgbClr val="000000"/>
              </a:solidFill>
              <a:prstDash val="solid"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7523E5E-707E-479A-8346-A62F998AAC8F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glow rad="88900">
                    <a:schemeClr val="bg1"/>
                  </a:glo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11-4383-8C79-79BC289BA1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BA3692-75CC-4427-A23D-2A4DC8799E5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11-4383-8C79-79BC289BA18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11-4383-8C79-79BC289BA1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92ACAB-7C7F-486D-BF6B-54EFD03B4F29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11-4383-8C79-79BC289BA18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11-4383-8C79-79BC289BA18F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СКП "Харківзеленбуд"</c:v>
                </c:pt>
                <c:pt idx="1">
                  <c:v> КП "Харківський метрополітен"</c:v>
                </c:pt>
                <c:pt idx="2">
                  <c:v> КП "Міський інформаційний центр" </c:v>
                </c:pt>
                <c:pt idx="3">
                  <c:v>КП КГ "Харківводоканал"</c:v>
                </c:pt>
                <c:pt idx="4">
                  <c:v>КП "Харківські теплові мережі"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57</c:v>
                </c:pt>
                <c:pt idx="1">
                  <c:v>52</c:v>
                </c:pt>
                <c:pt idx="2">
                  <c:v>42</c:v>
                </c:pt>
                <c:pt idx="3">
                  <c:v>46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11-4383-8C79-79BC289BA18F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Спрощені закупівлі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  <a:lumOff val="5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СКП "Харківзеленбуд"</c:v>
                </c:pt>
                <c:pt idx="1">
                  <c:v> КП "Харківський метрополітен"</c:v>
                </c:pt>
                <c:pt idx="2">
                  <c:v> КП "Міський інформаційний центр" </c:v>
                </c:pt>
                <c:pt idx="3">
                  <c:v>КП КГ "Харківводоканал"</c:v>
                </c:pt>
                <c:pt idx="4">
                  <c:v>КП "Харківські теплові мережі"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1">
                  <c:v>81</c:v>
                </c:pt>
                <c:pt idx="2" formatCode="General">
                  <c:v>106</c:v>
                </c:pt>
                <c:pt idx="3" formatCode="General">
                  <c:v>154</c:v>
                </c:pt>
                <c:pt idx="4" formatCode="General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11-4383-8C79-79BC289BA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76767"/>
        <c:axId val="1"/>
      </c:barChart>
      <c:catAx>
        <c:axId val="68576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576767"/>
        <c:crosses val="autoZero"/>
        <c:crossBetween val="between"/>
        <c:majorUnit val="50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71421873460826246"/>
          <c:y val="0.49981217182526511"/>
          <c:w val="0.24446249906237488"/>
          <c:h val="0.19741059086394602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0687350989871"/>
          <c:y val="4.9532288900190242E-2"/>
          <c:w val="0.73242148231402349"/>
          <c:h val="0.92459762483283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173-4830-95DA-4C9319251776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173-4830-95DA-4C9319251776}"/>
              </c:ext>
            </c:extLst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173-4830-95DA-4C93192517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173-4830-95DA-4C9319251776}"/>
              </c:ext>
            </c:extLst>
          </c:dPt>
          <c:dLbls>
            <c:dLbl>
              <c:idx val="0"/>
              <c:layout>
                <c:manualLayout>
                  <c:x val="5.1805745371028313E-2"/>
                  <c:y val="-8.04367736527862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25817A-74D0-4ACB-9E70-9F5884FE1AD0}" type="PERCENTAGE">
                      <a:rPr lang="en-US" sz="1800" b="1" baseline="0">
                        <a:solidFill>
                          <a:schemeClr val="tx1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73-4830-95DA-4C9319251776}"/>
                </c:ext>
              </c:extLst>
            </c:dLbl>
            <c:dLbl>
              <c:idx val="1"/>
              <c:layout>
                <c:manualLayout>
                  <c:x val="-2.4194484960313407E-2"/>
                  <c:y val="-0.28849375364939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73-4830-95DA-4C9319251776}"/>
                </c:ext>
              </c:extLst>
            </c:dLbl>
            <c:dLbl>
              <c:idx val="2"/>
              <c:layout>
                <c:manualLayout>
                  <c:x val="-2.2472913286260218E-2"/>
                  <c:y val="-6.05247652615320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539545268627"/>
                      <c:h val="9.1650956361460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173-4830-95DA-4C9319251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rgbClr val="94A088">
                      <a:lumMod val="75000"/>
                    </a:srgb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Товари</c:v>
                </c:pt>
                <c:pt idx="1">
                  <c:v>Послуги</c:v>
                </c:pt>
                <c:pt idx="2">
                  <c:v>Роботи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21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3-4830-95DA-4C93192517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glow rad="12700">
            <a:srgbClr val="9ACD4C">
              <a:alpha val="40000"/>
            </a:srgbClr>
          </a:glow>
          <a:softEdge rad="88900"/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4.7683628657018994E-2"/>
          <c:y val="0.84581720536437432"/>
          <c:w val="0.89645764582908782"/>
          <c:h val="0.1302992772720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5">
        <a:alphaModFix amt="60000"/>
      </a:blip>
      <a:tile tx="0" ty="0" sx="100000" sy="100000" flip="none" algn="tl"/>
    </a:blip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92402050629845"/>
          <c:y val="3.5242312356405334E-2"/>
          <c:w val="0.73444933890107789"/>
          <c:h val="0.9261324341394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9D-4926-A9C5-BCE01959EE2F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79D-4926-A9C5-BCE01959EE2F}"/>
              </c:ext>
            </c:extLst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79D-4926-A9C5-BCE01959EE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79D-4926-A9C5-BCE01959EE2F}"/>
              </c:ext>
            </c:extLst>
          </c:dPt>
          <c:dLbls>
            <c:dLbl>
              <c:idx val="0"/>
              <c:layout>
                <c:manualLayout>
                  <c:x val="-5.7138579576893604E-2"/>
                  <c:y val="-3.99766988207168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25817A-74D0-4ACB-9E70-9F5884FE1AD0}" type="PERCENTAGE">
                      <a:rPr lang="en-US" sz="1800" b="1" baseline="0">
                        <a:solidFill>
                          <a:schemeClr val="tx1"/>
                        </a:solidFill>
                      </a:rPr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9D-4926-A9C5-BCE01959EE2F}"/>
                </c:ext>
              </c:extLst>
            </c:dLbl>
            <c:dLbl>
              <c:idx val="1"/>
              <c:layout>
                <c:manualLayout>
                  <c:x val="0.13395848269443439"/>
                  <c:y val="-3.7262267237058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D-4926-A9C5-BCE01959EE2F}"/>
                </c:ext>
              </c:extLst>
            </c:dLbl>
            <c:dLbl>
              <c:idx val="2"/>
              <c:layout>
                <c:manualLayout>
                  <c:x val="7.6344809410733142E-2"/>
                  <c:y val="-2.3209861511478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539545268627"/>
                      <c:h val="9.1650956361460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9D-4926-A9C5-BCE01959E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rgbClr val="94A088">
                      <a:lumMod val="75000"/>
                    </a:srgb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Товари</c:v>
                </c:pt>
                <c:pt idx="1">
                  <c:v>Послуги</c:v>
                </c:pt>
                <c:pt idx="2">
                  <c:v>Роботи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11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9D-4926-A9C5-BCE01959EE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4.7683587784197672E-2"/>
          <c:y val="0.83357602990721946"/>
          <c:w val="0.89890796938100648"/>
          <c:h val="0.1302992772720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5">
        <a:alphaModFix amt="60000"/>
      </a:blip>
      <a:tile tx="0" ty="0" sx="100000" sy="100000" flip="none" algn="tl"/>
    </a:blip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0.06686</cdr:x>
      <cdr:y>0.41458</cdr:y>
    </cdr:from>
    <cdr:to>
      <cdr:x>0.33705</cdr:x>
      <cdr:y>0.51903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0CAC7ABA-CA79-452C-97BC-4D2BB0EF021E}"/>
            </a:ext>
          </a:extLst>
        </cdr:cNvPr>
        <cdr:cNvSpPr/>
      </cdr:nvSpPr>
      <cdr:spPr>
        <a:xfrm xmlns:a="http://schemas.openxmlformats.org/drawingml/2006/main">
          <a:off x="594534" y="1814815"/>
          <a:ext cx="2402732" cy="45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4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8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47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2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4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3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4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1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9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1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4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FE661-970F-457D-A62E-2CA5046F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67" y="0"/>
            <a:ext cx="93093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702" y="0"/>
            <a:ext cx="9679022" cy="1215228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  </a:t>
            </a:r>
            <a:r>
              <a:rPr lang="uk-UA" sz="4000" b="1" spc="0" dirty="0">
                <a:solidFill>
                  <a:srgbClr val="0099FF"/>
                </a:solidFill>
                <a:latin typeface="Calibri" panose="020F0502020204030204"/>
                <a:ea typeface="+mn-ea"/>
                <a:cs typeface="+mn-cs"/>
              </a:rPr>
              <a:t>Закупівлі для міських потреб за 2021 рік</a:t>
            </a:r>
            <a: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uk-UA" sz="4000" b="1" spc="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4400" b="1" dirty="0">
              <a:solidFill>
                <a:srgbClr val="A5301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FCA80-D8CD-435A-BBDE-FF4F09757536}"/>
              </a:ext>
            </a:extLst>
          </p:cNvPr>
          <p:cNvSpPr txBox="1"/>
          <p:nvPr/>
        </p:nvSpPr>
        <p:spPr>
          <a:xfrm>
            <a:off x="1974715" y="5953989"/>
            <a:ext cx="9536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81FEFF"/>
                </a:solidFill>
              </a:rPr>
              <a:t>Розроблено Управлінням координації публічних закупівель </a:t>
            </a:r>
          </a:p>
          <a:p>
            <a:r>
              <a:rPr lang="uk-UA" sz="2400" b="1" i="1" dirty="0">
                <a:solidFill>
                  <a:srgbClr val="81FEFF"/>
                </a:solidFill>
              </a:rPr>
              <a:t>Департаменту економіки та комунального майна міської ради</a:t>
            </a:r>
            <a:endParaRPr lang="ru-RU" sz="2400" b="1" i="1" dirty="0">
              <a:solidFill>
                <a:srgbClr val="81FEFF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1368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810485"/>
            <a:ext cx="10515600" cy="13160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99FF"/>
                </a:solidFill>
                <a:latin typeface="+mn-lt"/>
              </a:rPr>
              <a:t>Показники успішних відкритих торгів</a:t>
            </a:r>
            <a:r>
              <a:rPr lang="uk-UA" sz="3600" b="1" dirty="0">
                <a:latin typeface="+mn-lt"/>
              </a:rPr>
              <a:t/>
            </a:r>
            <a:br>
              <a:rPr lang="uk-UA" sz="3600" b="1" dirty="0">
                <a:latin typeface="+mn-lt"/>
              </a:rPr>
            </a:br>
            <a:r>
              <a:rPr lang="uk-UA" sz="2700" b="1" i="1" cap="none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 результатами успішних відкритих торгів, замовниками ХМР </a:t>
            </a:r>
            <a:br>
              <a:rPr lang="uk-UA" sz="2700" b="1" i="1" cap="none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uk-UA" sz="2700" b="1" i="1" cap="none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 2021 рік укладено договорів на загальну вартість 7216,3 млн грн </a:t>
            </a:r>
            <a:r>
              <a:rPr lang="uk-UA" sz="2200" b="1" i="1" dirty="0">
                <a:latin typeface="+mn-lt"/>
              </a:rPr>
              <a:t/>
            </a:r>
            <a:br>
              <a:rPr lang="uk-UA" sz="2200" b="1" i="1" dirty="0">
                <a:latin typeface="+mn-lt"/>
              </a:rPr>
            </a:br>
            <a:r>
              <a:rPr lang="ru-RU" sz="2200" b="1" i="1" dirty="0">
                <a:latin typeface="+mn-lt"/>
              </a:rPr>
              <a:t/>
            </a:r>
            <a:br>
              <a:rPr lang="ru-RU" sz="2200" b="1" i="1" dirty="0">
                <a:latin typeface="+mn-lt"/>
              </a:rPr>
            </a:br>
            <a:endParaRPr lang="ru-RU" sz="22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70853"/>
            <a:ext cx="5157787" cy="906394"/>
          </a:xfrm>
          <a:blipFill>
            <a:blip r:embed="rId2">
              <a:alphaModFix amt="60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000" cap="none" dirty="0">
                <a:solidFill>
                  <a:schemeClr val="bg2">
                    <a:lumMod val="50000"/>
                  </a:schemeClr>
                </a:solidFill>
              </a:rPr>
              <a:t>ПРОЦЕНТНЕ СПІВВІДНОШЕННЯ ПРЕДМЕТІВ ЗАКУПІВЛІ В УСПІШНИХ ВІДКРИТИХ ТОРГАХ </a:t>
            </a:r>
          </a:p>
          <a:p>
            <a:pPr algn="ctr">
              <a:spcBef>
                <a:spcPts val="0"/>
              </a:spcBef>
            </a:pPr>
            <a:r>
              <a:rPr lang="uk-UA" sz="2000" cap="none" dirty="0">
                <a:solidFill>
                  <a:schemeClr val="bg2">
                    <a:lumMod val="50000"/>
                  </a:schemeClr>
                </a:solidFill>
              </a:rPr>
              <a:t>ЗА КІЛЬКІСТЮ ЛОТІВ</a:t>
            </a:r>
            <a:endParaRPr lang="ru-RU" sz="2000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7524828"/>
              </p:ext>
            </p:extLst>
          </p:nvPr>
        </p:nvGraphicFramePr>
        <p:xfrm>
          <a:off x="839788" y="2791837"/>
          <a:ext cx="5157787" cy="339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870853"/>
            <a:ext cx="5183188" cy="906394"/>
          </a:xfrm>
          <a:blipFill>
            <a:blip r:embed="rId2">
              <a:alphaModFix amt="60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Процентне співвідношення предметів закупівлі в успішних відкритих торгах </a:t>
            </a: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за вартістю договорів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6">
            <a:extLst>
              <a:ext uri="{FF2B5EF4-FFF2-40B4-BE49-F238E27FC236}">
                <a16:creationId xmlns:a16="http://schemas.microsoft.com/office/drawing/2014/main" id="{911BA022-3537-4D35-AAC7-3AD33FE052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7249979"/>
              </p:ext>
            </p:extLst>
          </p:nvPr>
        </p:nvGraphicFramePr>
        <p:xfrm>
          <a:off x="6172200" y="2791837"/>
          <a:ext cx="5183188" cy="346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486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9" y="801818"/>
            <a:ext cx="11218423" cy="1385638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+mn-lt"/>
              </a:rPr>
              <a:t>			  </a:t>
            </a:r>
            <a:r>
              <a:rPr lang="uk-UA" sz="3600" b="1" dirty="0">
                <a:solidFill>
                  <a:srgbClr val="0099FF"/>
                </a:solidFill>
                <a:latin typeface="+mn-lt"/>
              </a:rPr>
              <a:t>Соціально важливі закупівлі</a:t>
            </a:r>
            <a:r>
              <a:rPr lang="uk-UA" sz="2900" b="1" dirty="0">
                <a:solidFill>
                  <a:srgbClr val="A53010"/>
                </a:solidFill>
                <a:latin typeface="+mn-lt"/>
              </a:rPr>
              <a:t/>
            </a:r>
            <a:br>
              <a:rPr lang="uk-UA" sz="2900" b="1" dirty="0">
                <a:solidFill>
                  <a:srgbClr val="A53010"/>
                </a:solidFill>
                <a:latin typeface="+mn-lt"/>
              </a:rPr>
            </a:br>
            <a:r>
              <a:rPr lang="uk-UA" sz="900" b="1" dirty="0">
                <a:latin typeface="+mn-lt"/>
              </a:rPr>
              <a:t/>
            </a:r>
            <a:br>
              <a:rPr lang="uk-UA" sz="900" b="1" dirty="0">
                <a:latin typeface="+mn-lt"/>
              </a:rPr>
            </a:br>
            <a:r>
              <a:rPr lang="uk-UA" sz="900" b="1" dirty="0">
                <a:latin typeface="+mn-lt"/>
              </a:rPr>
              <a:t>              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 процедурами відкритих торгів  найбільше закуплено  таких  товарів: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медичне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обладнання, фармацевтична  та хімічна продукція, транспортне обладнання, будівельні матеріали, продукти харчування та ін. </a:t>
            </a:r>
            <a: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  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При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закупівлях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послуг,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крім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комунальних,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переважають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послуги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ремонту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та 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технічного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обслуговування будівельних конструкцій та транспортних засобів, соціальні послуги та ін. </a:t>
            </a:r>
            <a: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  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Серед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робіт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переважну частину складали капітальний та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 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поточний ремонт вулично-дорожньої мережі, об’єктів комунального господарства та ін.</a:t>
            </a:r>
            <a:b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   Приклади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соціально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важливих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закупівель,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здійснених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процедурою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відкритих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торгів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7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публікацією англійською мовою («міжнародні торги»), наведено у таблиці:</a:t>
            </a:r>
            <a:endParaRPr lang="ru-RU" sz="17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8319"/>
              </p:ext>
            </p:extLst>
          </p:nvPr>
        </p:nvGraphicFramePr>
        <p:xfrm>
          <a:off x="573932" y="2683754"/>
          <a:ext cx="11425579" cy="3973581"/>
        </p:xfrm>
        <a:graphic>
          <a:graphicData uri="http://schemas.openxmlformats.org/drawingml/2006/table">
            <a:tbl>
              <a:tblPr firstRow="1" firstCol="1" bandRow="1"/>
              <a:tblGrid>
                <a:gridCol w="3967766">
                  <a:extLst>
                    <a:ext uri="{9D8B030D-6E8A-4147-A177-3AD203B41FA5}">
                      <a16:colId xmlns:a16="http://schemas.microsoft.com/office/drawing/2014/main" val="1326315439"/>
                    </a:ext>
                  </a:extLst>
                </a:gridCol>
                <a:gridCol w="4605556">
                  <a:extLst>
                    <a:ext uri="{9D8B030D-6E8A-4147-A177-3AD203B41FA5}">
                      <a16:colId xmlns:a16="http://schemas.microsoft.com/office/drawing/2014/main" val="3480025982"/>
                    </a:ext>
                  </a:extLst>
                </a:gridCol>
                <a:gridCol w="1451296">
                  <a:extLst>
                    <a:ext uri="{9D8B030D-6E8A-4147-A177-3AD203B41FA5}">
                      <a16:colId xmlns:a16="http://schemas.microsoft.com/office/drawing/2014/main" val="179133224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2397733076"/>
                    </a:ext>
                  </a:extLst>
                </a:gridCol>
              </a:tblGrid>
              <a:tr h="510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Замовник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Конкретна назва предмету закупівлі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предмету закупівлі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6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договору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6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37538"/>
                  </a:ext>
                </a:extLst>
              </a:tr>
              <a:tr h="51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будівництва та шляхового господарства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Поточний ремонт вулично-дорожньої мережі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189,0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98449"/>
                  </a:ext>
                </a:extLst>
              </a:tr>
              <a:tr h="4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житлово-комунального господарства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Поточний ремонт, утримання та технічне обслуговування об’єктів зовнішнього освітлення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17836"/>
                  </a:ext>
                </a:extLst>
              </a:tr>
              <a:tr h="31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 «Харківські теплові мережі»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Магістралі, трубопроводи, труби та супутні вироби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56920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 «Харківський метрополітен»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Поточний ремонт і технічне обслуговування ескалаторів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47323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інфраструктури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Утримання технічних засобів дорожнього руху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uk-UA" sz="15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05638"/>
                  </a:ext>
                </a:extLst>
              </a:tr>
              <a:tr h="330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 «Комплекс з вивозу побутових відходів»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Утилізація/видалення сміття та поводження зі сміттям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06161"/>
                  </a:ext>
                </a:extLst>
              </a:tr>
              <a:tr h="301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«Міський перинатальний центр»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Цифрова універсальна ультразвукова система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6756"/>
                  </a:ext>
                </a:extLst>
              </a:tr>
              <a:tr h="32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«Міська клінічна лікарня швидкої та невідкладної допомоги ім. проф. Мещанінова»             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Фармацевтична продукція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uk-UA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1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9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6765"/>
            <a:ext cx="10515600" cy="47377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99FF"/>
                </a:solidFill>
                <a:latin typeface="+mn-lt"/>
              </a:rPr>
              <a:t>Переможці</a:t>
            </a:r>
            <a:endParaRPr lang="ru-RU" sz="3200" b="1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7604" y="1460539"/>
            <a:ext cx="5669280" cy="46837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Загальна кількість пропозицій, наданих учасниками в успішних закупівлях, проведених    з використанням електронної системи закупівель (відкриті торги, переговорні процедури, спрощені закупівлі) склала –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10562</a:t>
            </a: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Переможцями закупівель, проведених                    з використанням електронної системи закупівель, визначено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2119</a:t>
            </a: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 суб’єктів господарювання. Серед них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1377</a:t>
            </a: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(65,0%) учасники-переможці,               що зареєстровані в ЄДРПОУ як суб’єкти підприємницької діяльності на території міста Харкова та Харківської області. Кількість вітчизняних учасників-переможців склала 99,9%.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7B5C72-926E-4153-8DB4-15B2D585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6" y="2323739"/>
            <a:ext cx="4229429" cy="34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42" y="827047"/>
            <a:ext cx="10396882" cy="113323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99FF"/>
                </a:solidFill>
                <a:latin typeface="+mn-lt"/>
              </a:rPr>
              <a:t>Організація закупівельної діяльності замовників </a:t>
            </a:r>
            <a:br>
              <a:rPr lang="uk-UA" sz="3200" b="1" dirty="0">
                <a:solidFill>
                  <a:srgbClr val="0099FF"/>
                </a:solidFill>
                <a:latin typeface="+mn-lt"/>
              </a:rPr>
            </a:br>
            <a:r>
              <a:rPr lang="uk-UA" sz="3200" b="1" dirty="0">
                <a:solidFill>
                  <a:srgbClr val="0099FF"/>
                </a:solidFill>
                <a:latin typeface="+mn-lt"/>
              </a:rPr>
              <a:t>Харківської міської ради</a:t>
            </a:r>
            <a:r>
              <a:rPr lang="uk-UA" sz="3200" b="1" dirty="0">
                <a:latin typeface="+mn-lt"/>
              </a:rPr>
              <a:t/>
            </a:r>
            <a:br>
              <a:rPr lang="uk-UA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840" y="3724321"/>
            <a:ext cx="3310128" cy="1407577"/>
          </a:xfrm>
        </p:spPr>
        <p:txBody>
          <a:bodyPr/>
          <a:lstStyle/>
          <a:p>
            <a:pPr lvl="0"/>
            <a:endParaRPr lang="uk-UA" sz="14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Створено 185 тендерних комітетів та визначено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89 уповноважених осіб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по процедурам закупівель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27" name="Місце для зображення 26">
            <a:extLst>
              <a:ext uri="{FF2B5EF4-FFF2-40B4-BE49-F238E27FC236}">
                <a16:creationId xmlns:a16="http://schemas.microsoft.com/office/drawing/2014/main" id="{99B67A62-5FED-4D60-9356-A383222271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l="-2243" t="19988" r="-2243" b="19988"/>
          <a:stretch/>
        </p:blipFill>
        <p:spPr>
          <a:xfrm>
            <a:off x="669576" y="1849457"/>
            <a:ext cx="3310128" cy="1728708"/>
          </a:xfrm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91840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40936" y="3610286"/>
            <a:ext cx="3310128" cy="730551"/>
          </a:xfrm>
        </p:spPr>
        <p:txBody>
          <a:bodyPr/>
          <a:lstStyle/>
          <a:p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Визначено 295 уповноважених осіб по спрощеним закупівлям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" name="Місце для зображення 32">
            <a:extLst>
              <a:ext uri="{FF2B5EF4-FFF2-40B4-BE49-F238E27FC236}">
                <a16:creationId xmlns:a16="http://schemas.microsoft.com/office/drawing/2014/main" id="{98144C5E-2149-43E4-8286-56392E62ED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l="-10044" t="1111" r="-10044" b="1111"/>
          <a:stretch/>
        </p:blipFill>
        <p:spPr>
          <a:xfrm>
            <a:off x="7990492" y="1834110"/>
            <a:ext cx="3415300" cy="1722236"/>
          </a:xfrm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043078" y="3509835"/>
            <a:ext cx="3310128" cy="1596061"/>
          </a:xfrm>
        </p:spPr>
        <p:txBody>
          <a:bodyPr/>
          <a:lstStyle/>
          <a:p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Визначено 309 осіб, відповідальних за публікацію звітів про договори про закупівлі, укладені без використання електронної системи закупівель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Місце для зображення 20">
            <a:extLst>
              <a:ext uri="{FF2B5EF4-FFF2-40B4-BE49-F238E27FC236}">
                <a16:creationId xmlns:a16="http://schemas.microsoft.com/office/drawing/2014/main" id="{ECFAD793-53AF-4BE0-8594-A97C5BE50CD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l="-70805" t="6704" r="-70805" b="6704"/>
          <a:stretch/>
        </p:blipFill>
        <p:spPr>
          <a:xfrm>
            <a:off x="4024232" y="1857845"/>
            <a:ext cx="3827145" cy="1776860"/>
          </a:xfrm>
          <a:ln>
            <a:noFill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768819" y="5238572"/>
            <a:ext cx="3310128" cy="1360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1434517" y="4897715"/>
            <a:ext cx="8992999" cy="1407577"/>
          </a:xfrm>
          <a:prstGeom prst="ribbon2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uk-UA" sz="2200" b="1" dirty="0">
                <a:solidFill>
                  <a:schemeClr val="bg2">
                    <a:lumMod val="50000"/>
                  </a:schemeClr>
                </a:solidFill>
              </a:rPr>
              <a:t>Загальна кількість організаторів закупівель по Харківській міській ради складає 251 юридичну особу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33" y="564133"/>
            <a:ext cx="11879249" cy="1036385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Рейтинг за кількістю закуп</a:t>
            </a: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і</a:t>
            </a:r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вель, </a:t>
            </a:r>
            <a:br>
              <a:rPr lang="ru-RU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що завершились підписанням договорів </a:t>
            </a:r>
            <a:br>
              <a:rPr lang="uk-UA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за 2021 рік, за даними системи </a:t>
            </a:r>
            <a:r>
              <a:rPr lang="en-US" sz="3200" b="1" cap="none" dirty="0">
                <a:solidFill>
                  <a:srgbClr val="0099FF"/>
                </a:solidFill>
                <a:latin typeface="+mn-lt"/>
              </a:rPr>
              <a:t>PROZORRO </a:t>
            </a:r>
            <a:endParaRPr lang="ru-RU" sz="3200" b="1" cap="none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6FFE70-38E8-4043-B098-AB2520A4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84" y="2030136"/>
            <a:ext cx="11034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F1E22F28-D2B5-46DE-A746-4C4413CF3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89449"/>
              </p:ext>
            </p:extLst>
          </p:nvPr>
        </p:nvGraphicFramePr>
        <p:xfrm>
          <a:off x="1649649" y="1848256"/>
          <a:ext cx="8892702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AC7ABA-CA79-452C-97BC-4D2BB0EF021E}"/>
              </a:ext>
            </a:extLst>
          </p:cNvPr>
          <p:cNvSpPr/>
          <p:nvPr/>
        </p:nvSpPr>
        <p:spPr>
          <a:xfrm>
            <a:off x="2254454" y="3670719"/>
            <a:ext cx="2402732" cy="4572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50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C2FD1-5D25-4457-BDF9-7B95940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4583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Рейтинг за кількістю проведених в</a:t>
            </a: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і</a:t>
            </a:r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дкритих торгів, </a:t>
            </a:r>
            <a:br>
              <a:rPr lang="ru-RU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що завершились підписанням договорів </a:t>
            </a:r>
            <a:br>
              <a:rPr lang="uk-UA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за 2021 рік, за даними системи </a:t>
            </a:r>
            <a:r>
              <a:rPr lang="en-US" sz="3200" b="1" cap="none" dirty="0">
                <a:solidFill>
                  <a:srgbClr val="0099FF"/>
                </a:solidFill>
                <a:latin typeface="+mn-lt"/>
              </a:rPr>
              <a:t>PROZORRO </a:t>
            </a:r>
            <a:endParaRPr lang="uk-UA" sz="3200" b="1" cap="none" dirty="0">
              <a:solidFill>
                <a:srgbClr val="0099FF"/>
              </a:solidFill>
              <a:latin typeface="+mn-lt"/>
            </a:endParaRP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63E191BA-BCB3-4C53-8E4A-72A015B08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86486"/>
              </p:ext>
            </p:extLst>
          </p:nvPr>
        </p:nvGraphicFramePr>
        <p:xfrm>
          <a:off x="1649649" y="1824402"/>
          <a:ext cx="8892702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51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75" y="564133"/>
            <a:ext cx="11879249" cy="1036385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Рейтинг за результатами економії у відкритих торгах </a:t>
            </a: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 </a:t>
            </a:r>
            <a:br>
              <a:rPr lang="uk-UA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за 2021 рік, за даними системи </a:t>
            </a:r>
            <a:r>
              <a:rPr lang="en-US" sz="3200" b="1" cap="none" dirty="0">
                <a:solidFill>
                  <a:srgbClr val="0099FF"/>
                </a:solidFill>
                <a:latin typeface="+mn-lt"/>
              </a:rPr>
              <a:t>PROZORRO</a:t>
            </a:r>
            <a:r>
              <a:rPr lang="ru-RU" sz="3200" b="1" cap="none" dirty="0">
                <a:solidFill>
                  <a:srgbClr val="0099FF"/>
                </a:solidFill>
                <a:latin typeface="+mn-lt"/>
              </a:rPr>
              <a:t> (млн грн)</a:t>
            </a:r>
            <a:r>
              <a:rPr lang="en-US" sz="3200" b="1" cap="none" dirty="0">
                <a:solidFill>
                  <a:srgbClr val="0099FF"/>
                </a:solidFill>
                <a:latin typeface="+mn-lt"/>
              </a:rPr>
              <a:t> </a:t>
            </a:r>
            <a:endParaRPr lang="ru-RU" sz="3200" b="1" cap="none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6FFE70-38E8-4043-B098-AB2520A4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84" y="2030136"/>
            <a:ext cx="110342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F1E22F28-D2B5-46DE-A746-4C4413CF3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98123"/>
              </p:ext>
            </p:extLst>
          </p:nvPr>
        </p:nvGraphicFramePr>
        <p:xfrm>
          <a:off x="1649648" y="1876166"/>
          <a:ext cx="8892702" cy="437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AC7ABA-CA79-452C-97BC-4D2BB0EF021E}"/>
              </a:ext>
            </a:extLst>
          </p:cNvPr>
          <p:cNvSpPr/>
          <p:nvPr/>
        </p:nvSpPr>
        <p:spPr>
          <a:xfrm>
            <a:off x="2237362" y="2916954"/>
            <a:ext cx="2402732" cy="4572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8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75" y="506384"/>
            <a:ext cx="10058400" cy="943583"/>
          </a:xfrm>
        </p:spPr>
        <p:txBody>
          <a:bodyPr>
            <a:noAutofit/>
          </a:bodyPr>
          <a:lstStyle/>
          <a:p>
            <a:pPr algn="ctr"/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Показники закупівель, проведених </a:t>
            </a:r>
            <a:br>
              <a:rPr lang="uk-UA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з використанням електронної системи закупівель</a:t>
            </a:r>
            <a:endParaRPr lang="ru-RU" sz="3200" b="1" cap="none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18073"/>
            <a:ext cx="5157787" cy="739302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cap="none" dirty="0">
                <a:solidFill>
                  <a:schemeClr val="bg2">
                    <a:lumMod val="50000"/>
                  </a:schemeClr>
                </a:solidFill>
              </a:rPr>
              <a:t>За кількістю торгів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200" b="1" cap="none" dirty="0">
                <a:solidFill>
                  <a:schemeClr val="bg2">
                    <a:lumMod val="50000"/>
                  </a:schemeClr>
                </a:solidFill>
              </a:rPr>
              <a:t>(загалом – 8747)</a:t>
            </a:r>
            <a:endParaRPr lang="ru-RU" sz="2200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0422185"/>
              </p:ext>
            </p:extLst>
          </p:nvPr>
        </p:nvGraphicFramePr>
        <p:xfrm>
          <a:off x="839788" y="2557375"/>
          <a:ext cx="5141136" cy="36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675" y="1838528"/>
            <a:ext cx="5183188" cy="739303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400" b="1" cap="none" dirty="0">
                <a:solidFill>
                  <a:schemeClr val="bg2">
                    <a:lumMod val="50000"/>
                  </a:schemeClr>
                </a:solidFill>
              </a:rPr>
              <a:t>За очікуваною вартістю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200" b="1" cap="none" dirty="0">
                <a:solidFill>
                  <a:schemeClr val="bg2">
                    <a:lumMod val="50000"/>
                  </a:schemeClr>
                </a:solidFill>
              </a:rPr>
              <a:t>(загалом – 20857,0 млн грн)</a:t>
            </a:r>
            <a:endParaRPr lang="ru-RU" sz="2200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id="{688BFB3E-1293-4479-B936-61A51D16A5D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7585764"/>
              </p:ext>
            </p:extLst>
          </p:nvPr>
        </p:nvGraphicFramePr>
        <p:xfrm>
          <a:off x="6211076" y="2557375"/>
          <a:ext cx="5141136" cy="36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233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5" y="21850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Загальна характеристика успішних закупівель </a:t>
            </a:r>
            <a:br>
              <a:rPr lang="uk-UA" sz="32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3200" b="1" cap="none" dirty="0">
                <a:solidFill>
                  <a:srgbClr val="0099FF"/>
                </a:solidFill>
                <a:latin typeface="+mn-lt"/>
              </a:rPr>
              <a:t>(таких, що завершились підписанням договорів)</a:t>
            </a:r>
            <a:endParaRPr lang="ru-RU" sz="3200" b="1" cap="none" dirty="0">
              <a:solidFill>
                <a:srgbClr val="0099FF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725062"/>
              </p:ext>
            </p:extLst>
          </p:nvPr>
        </p:nvGraphicFramePr>
        <p:xfrm>
          <a:off x="1371599" y="1964987"/>
          <a:ext cx="9533107" cy="394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896">
                  <a:extLst>
                    <a:ext uri="{9D8B030D-6E8A-4147-A177-3AD203B41FA5}">
                      <a16:colId xmlns:a16="http://schemas.microsoft.com/office/drawing/2014/main" val="1448365230"/>
                    </a:ext>
                  </a:extLst>
                </a:gridCol>
                <a:gridCol w="2239973">
                  <a:extLst>
                    <a:ext uri="{9D8B030D-6E8A-4147-A177-3AD203B41FA5}">
                      <a16:colId xmlns:a16="http://schemas.microsoft.com/office/drawing/2014/main" val="1052139626"/>
                    </a:ext>
                  </a:extLst>
                </a:gridCol>
                <a:gridCol w="2284066">
                  <a:extLst>
                    <a:ext uri="{9D8B030D-6E8A-4147-A177-3AD203B41FA5}">
                      <a16:colId xmlns:a16="http://schemas.microsoft.com/office/drawing/2014/main" val="4260635647"/>
                    </a:ext>
                  </a:extLst>
                </a:gridCol>
                <a:gridCol w="2303172">
                  <a:extLst>
                    <a:ext uri="{9D8B030D-6E8A-4147-A177-3AD203B41FA5}">
                      <a16:colId xmlns:a16="http://schemas.microsoft.com/office/drawing/2014/main" val="3849860565"/>
                    </a:ext>
                  </a:extLst>
                </a:gridCol>
              </a:tblGrid>
              <a:tr h="65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>
                    <a:solidFill>
                      <a:srgbClr val="77A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Відкриті торги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>
                    <a:solidFill>
                      <a:srgbClr val="77A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Переговорна процедура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>
                    <a:solidFill>
                      <a:srgbClr val="77A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Спрощена закупівля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>
                    <a:solidFill>
                      <a:srgbClr val="77A0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02097"/>
                  </a:ext>
                </a:extLst>
              </a:tr>
              <a:tr h="656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закупівель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3262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939629"/>
                  </a:ext>
                </a:extLst>
              </a:tr>
              <a:tr h="656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лотів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2123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931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3285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824046"/>
                  </a:ext>
                </a:extLst>
              </a:tr>
              <a:tr h="656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Очікувана вартість 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7632,0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3051,3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1051,7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727632"/>
                  </a:ext>
                </a:extLst>
              </a:tr>
              <a:tr h="656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укладених договорів (млн грн)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7216,3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2988,5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970,2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658667"/>
                  </a:ext>
                </a:extLst>
              </a:tr>
              <a:tr h="656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(млн грн) 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8" marR="65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415,7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(5,4%)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(2,1%)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(7,7%)</a:t>
                      </a:r>
                      <a:endParaRPr lang="uk-UA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52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4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4694"/>
            <a:ext cx="10515600" cy="94604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99FF"/>
                </a:solidFill>
                <a:latin typeface="+mn-lt"/>
              </a:rPr>
              <a:t>Економія</a:t>
            </a:r>
            <a:endParaRPr lang="ru-RU" sz="3200" b="1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574" y="2100330"/>
            <a:ext cx="5426413" cy="351428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Загалом успішно завершено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6339 лотів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на очікувану вартість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11735,0 млн грн.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Загальна сума укладених договорів –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11175,0 млн грн.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Загальна економія коштів від </a:t>
            </a:r>
            <a:r>
              <a:rPr lang="uk-UA" sz="2800">
                <a:solidFill>
                  <a:schemeClr val="bg2">
                    <a:lumMod val="50000"/>
                  </a:schemeClr>
                </a:solidFill>
              </a:rPr>
              <a:t>проведених торгів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за 2021 рік склала  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</a:rPr>
              <a:t>560,0 млн грн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(або 4,8%).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69E15D-786F-4171-83CD-D7AF6E6A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99" y="2286000"/>
            <a:ext cx="4284465" cy="28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0139"/>
            <a:ext cx="12023387" cy="1351995"/>
          </a:xfrm>
        </p:spPr>
        <p:txBody>
          <a:bodyPr>
            <a:noAutofit/>
          </a:bodyPr>
          <a:lstStyle/>
          <a:p>
            <a:pPr algn="ctr"/>
            <a:r>
              <a:rPr lang="uk-UA" sz="2900" b="1" cap="none" dirty="0">
                <a:solidFill>
                  <a:srgbClr val="0099FF"/>
                </a:solidFill>
                <a:latin typeface="+mn-lt"/>
              </a:rPr>
              <a:t>Рейтинг замовників за кількістю успішних закупівель, </a:t>
            </a:r>
            <a:br>
              <a:rPr lang="uk-UA" sz="2900" b="1" cap="none" dirty="0">
                <a:solidFill>
                  <a:srgbClr val="0099FF"/>
                </a:solidFill>
                <a:latin typeface="+mn-lt"/>
              </a:rPr>
            </a:br>
            <a:r>
              <a:rPr lang="uk-UA" sz="2900" b="1" cap="none" dirty="0">
                <a:solidFill>
                  <a:srgbClr val="0099FF"/>
                </a:solidFill>
                <a:latin typeface="+mn-lt"/>
              </a:rPr>
              <a:t> проведених за процедурою відкритих торгів та спрощених закупівель  </a:t>
            </a:r>
            <a:endParaRPr lang="ru-RU" sz="2900" b="1" cap="none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822" y="1826010"/>
            <a:ext cx="5623060" cy="429648"/>
          </a:xfr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uk-UA" sz="2200" b="1" cap="none" dirty="0">
                <a:solidFill>
                  <a:schemeClr val="bg2">
                    <a:lumMod val="50000"/>
                  </a:schemeClr>
                </a:solidFill>
              </a:rPr>
              <a:t>Головні розпорядники</a:t>
            </a:r>
            <a:endParaRPr lang="ru-RU" sz="2200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863" y="1825962"/>
            <a:ext cx="5623060" cy="429648"/>
          </a:xfr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uk-UA" sz="2200" b="1" cap="none" dirty="0">
                <a:solidFill>
                  <a:schemeClr val="bg2">
                    <a:lumMod val="50000"/>
                  </a:schemeClr>
                </a:solidFill>
              </a:rPr>
              <a:t>Підприємства, установи, організації</a:t>
            </a:r>
            <a:endParaRPr lang="ru-RU" sz="2200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A15DDFE-F63D-4328-90E3-76E09A2B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72" y="1875625"/>
            <a:ext cx="11391827" cy="4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54C56F5B-6815-4706-9E0B-9B302DD82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2250"/>
              </p:ext>
            </p:extLst>
          </p:nvPr>
        </p:nvGraphicFramePr>
        <p:xfrm>
          <a:off x="390402" y="2262871"/>
          <a:ext cx="5625480" cy="39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DD948F8-527C-4E01-A96D-76253715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72" y="6609549"/>
            <a:ext cx="113918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DFBD3E5-E9E6-4536-8FCE-4EA1E9CA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2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40728315-4778-4BB7-AF9A-B1C8E4FD3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30712"/>
              </p:ext>
            </p:extLst>
          </p:nvPr>
        </p:nvGraphicFramePr>
        <p:xfrm>
          <a:off x="6164443" y="2298012"/>
          <a:ext cx="5625480" cy="39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231065E5-C828-4548-BC5E-9408388C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3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05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Схема</Template>
  <TotalTime>4077</TotalTime>
  <Words>387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Cyr</vt:lpstr>
      <vt:lpstr>Calibri</vt:lpstr>
      <vt:lpstr>Times New Roman</vt:lpstr>
      <vt:lpstr>Trebuchet MS</vt:lpstr>
      <vt:lpstr>Tw Cen MT</vt:lpstr>
      <vt:lpstr>Схема</vt:lpstr>
      <vt:lpstr>    Закупівлі для міських потреб за 2021 рік </vt:lpstr>
      <vt:lpstr>Організація закупівельної діяльності замовників  Харківської міської ради </vt:lpstr>
      <vt:lpstr>Рейтинг за кількістю закупівель,  що завершились підписанням договорів  за 2021 рік, за даними системи PROZORRO </vt:lpstr>
      <vt:lpstr>Рейтинг за кількістю проведених відкритих торгів,  що завершились підписанням договорів  за 2021 рік, за даними системи PROZORRO </vt:lpstr>
      <vt:lpstr>Рейтинг за результатами економії у відкритих торгах   за 2021 рік, за даними системи PROZORRO (млн грн) </vt:lpstr>
      <vt:lpstr>Показники закупівель, проведених  з використанням електронної системи закупівель</vt:lpstr>
      <vt:lpstr>Загальна характеристика успішних закупівель  (таких, що завершились підписанням договорів)</vt:lpstr>
      <vt:lpstr>Економія</vt:lpstr>
      <vt:lpstr>Рейтинг замовників за кількістю успішних закупівель,   проведених за процедурою відкритих торгів та спрощених закупівель  </vt:lpstr>
      <vt:lpstr>Показники успішних відкритих торгів За результатами успішних відкритих торгів, замовниками ХМР  за 2021 рік укладено договорів на загальну вартість 7216,3 млн грн   </vt:lpstr>
      <vt:lpstr>     Соціально важливі закупівлі                 За процедурами відкритих торгів  найбільше закуплено  таких  товарів:  медичне  обладнання, фармацевтична  та хімічна продукція, транспортне обладнання, будівельні матеріали, продукти харчування та ін.        При  закупівлях  послуг,  крім  комунальних,  переважають  послуги  з  ремонту  та  технічного   обслуговування будівельних конструкцій та транспортних засобів, соціальні послуги та ін.         Серед  робіт  переважну частину складали капітальний та поточний ремонт вулично-дорожньої мережі, об’єктів комунального господарства та ін.       Приклади   соціально   важливих   закупівель,   здійснених   за   процедурою   відкритих   торгів   з   публікацією англійською мовою («міжнародні торги»), наведено у таблиці:</vt:lpstr>
      <vt:lpstr>Переможці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питання закупівель товарів  на 2020 рік</dc:title>
  <dc:creator>Nina P. Sharaburova</dc:creator>
  <cp:lastModifiedBy>Svetlana V. Lazarenko</cp:lastModifiedBy>
  <cp:revision>366</cp:revision>
  <cp:lastPrinted>2021-04-21T11:08:13Z</cp:lastPrinted>
  <dcterms:created xsi:type="dcterms:W3CDTF">2019-11-12T09:43:00Z</dcterms:created>
  <dcterms:modified xsi:type="dcterms:W3CDTF">2022-01-26T14:55:08Z</dcterms:modified>
</cp:coreProperties>
</file>