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61" r:id="rId5"/>
    <p:sldId id="260" r:id="rId6"/>
    <p:sldId id="259" r:id="rId7"/>
    <p:sldId id="303" r:id="rId8"/>
    <p:sldId id="304" r:id="rId9"/>
    <p:sldId id="270" r:id="rId10"/>
    <p:sldId id="262" r:id="rId11"/>
    <p:sldId id="264" r:id="rId12"/>
    <p:sldId id="265" r:id="rId13"/>
    <p:sldId id="266" r:id="rId14"/>
    <p:sldId id="267" r:id="rId15"/>
    <p:sldId id="275" r:id="rId16"/>
    <p:sldId id="284" r:id="rId17"/>
    <p:sldId id="285" r:id="rId18"/>
    <p:sldId id="286" r:id="rId19"/>
    <p:sldId id="279" r:id="rId20"/>
    <p:sldId id="287" r:id="rId21"/>
    <p:sldId id="282" r:id="rId22"/>
    <p:sldId id="283" r:id="rId23"/>
    <p:sldId id="289" r:id="rId24"/>
    <p:sldId id="291" r:id="rId25"/>
    <p:sldId id="294" r:id="rId26"/>
    <p:sldId id="296" r:id="rId27"/>
    <p:sldId id="298" r:id="rId28"/>
    <p:sldId id="299" r:id="rId29"/>
    <p:sldId id="297" r:id="rId30"/>
    <p:sldId id="302" r:id="rId31"/>
    <p:sldId id="306" r:id="rId32"/>
    <p:sldId id="30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P. Sharaburova" initials="NPS" lastIdx="1" clrIdx="0">
    <p:extLst>
      <p:ext uri="{19B8F6BF-5375-455C-9EA6-DF929625EA0E}">
        <p15:presenceInfo xmlns:p15="http://schemas.microsoft.com/office/powerpoint/2012/main" userId="S-1-5-21-251524391-3892803631-3139130244-328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2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FD46A-8960-4AAB-8279-7DC0A21F0EB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2331E58-9416-4F5E-AF4E-9A6D554835C2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err="1" smtClean="0"/>
            <a:t>Відповідальність</a:t>
          </a:r>
          <a:r>
            <a:rPr lang="ru-RU" sz="2400" b="1" dirty="0" smtClean="0"/>
            <a:t> </a:t>
          </a:r>
          <a:r>
            <a:rPr lang="ru-RU" sz="2400" b="1" dirty="0" err="1" smtClean="0"/>
            <a:t>керівника</a:t>
          </a:r>
          <a:r>
            <a:rPr lang="ru-RU" sz="2400" b="1" dirty="0" smtClean="0"/>
            <a:t> </a:t>
          </a:r>
          <a:r>
            <a:rPr lang="ru-RU" sz="2400" b="1" dirty="0" err="1" smtClean="0"/>
            <a:t>замовника</a:t>
          </a:r>
          <a:r>
            <a:rPr lang="ru-RU" sz="2400" b="1" dirty="0" smtClean="0"/>
            <a:t> за </a:t>
          </a:r>
          <a:r>
            <a:rPr lang="ru-RU" sz="2400" b="1" dirty="0" err="1" smtClean="0"/>
            <a:t>невиконання</a:t>
          </a:r>
          <a:r>
            <a:rPr lang="ru-RU" sz="2400" b="1" dirty="0" smtClean="0"/>
            <a:t> </a:t>
          </a:r>
          <a:r>
            <a:rPr lang="ru-RU" sz="2400" b="1" dirty="0" err="1" smtClean="0"/>
            <a:t>рішення</a:t>
          </a:r>
          <a:r>
            <a:rPr lang="ru-RU" sz="2400" b="1" dirty="0" smtClean="0"/>
            <a:t> АМКУ </a:t>
          </a:r>
          <a:endParaRPr lang="ru-RU" sz="2400" b="1" dirty="0"/>
        </a:p>
      </dgm:t>
    </dgm:pt>
    <dgm:pt modelId="{8E340732-4A14-4047-A3B5-1F972F69A4AF}" type="parTrans" cxnId="{A7135855-76EF-428E-A8E4-074E9E92A388}">
      <dgm:prSet/>
      <dgm:spPr/>
      <dgm:t>
        <a:bodyPr/>
        <a:lstStyle/>
        <a:p>
          <a:endParaRPr lang="ru-RU"/>
        </a:p>
      </dgm:t>
    </dgm:pt>
    <dgm:pt modelId="{3F251517-8F68-4E8D-A927-750C45690EDE}" type="sibTrans" cxnId="{A7135855-76EF-428E-A8E4-074E9E92A388}">
      <dgm:prSet/>
      <dgm:spPr/>
      <dgm:t>
        <a:bodyPr/>
        <a:lstStyle/>
        <a:p>
          <a:endParaRPr lang="ru-RU"/>
        </a:p>
      </dgm:t>
    </dgm:pt>
    <dgm:pt modelId="{1626A57C-95DF-4DB9-9F59-0A32E04DC3E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err="1" smtClean="0"/>
            <a:t>Неможливість</a:t>
          </a:r>
          <a:r>
            <a:rPr lang="ru-RU" sz="2400" b="1" dirty="0" smtClean="0"/>
            <a:t> </a:t>
          </a:r>
          <a:r>
            <a:rPr lang="ru-RU" sz="2400" b="1" dirty="0" err="1" smtClean="0"/>
            <a:t>відмінити</a:t>
          </a:r>
          <a:r>
            <a:rPr lang="ru-RU" sz="2400" b="1" dirty="0" smtClean="0"/>
            <a:t> тендер в </a:t>
          </a:r>
          <a:r>
            <a:rPr lang="ru-RU" sz="2400" b="1" dirty="0" err="1" smtClean="0"/>
            <a:t>період</a:t>
          </a:r>
          <a:r>
            <a:rPr lang="ru-RU" sz="2400" b="1" dirty="0" smtClean="0"/>
            <a:t> </a:t>
          </a:r>
          <a:r>
            <a:rPr lang="ru-RU" sz="2400" b="1" dirty="0" err="1" smtClean="0"/>
            <a:t>оскарження</a:t>
          </a:r>
          <a:r>
            <a:rPr lang="ru-RU" sz="2400" b="1" dirty="0" smtClean="0"/>
            <a:t> </a:t>
          </a:r>
          <a:endParaRPr lang="ru-RU" sz="2400" b="1" dirty="0"/>
        </a:p>
      </dgm:t>
    </dgm:pt>
    <dgm:pt modelId="{2DBF08E3-6F07-4160-A2D2-7243A30FBA3A}" type="parTrans" cxnId="{6435512C-3C5F-474B-972D-A8DB51A84B00}">
      <dgm:prSet/>
      <dgm:spPr/>
      <dgm:t>
        <a:bodyPr/>
        <a:lstStyle/>
        <a:p>
          <a:endParaRPr lang="ru-RU"/>
        </a:p>
      </dgm:t>
    </dgm:pt>
    <dgm:pt modelId="{3EF02488-83F8-4463-A77F-70D4FD6E2B8F}" type="sibTrans" cxnId="{6435512C-3C5F-474B-972D-A8DB51A84B00}">
      <dgm:prSet/>
      <dgm:spPr/>
      <dgm:t>
        <a:bodyPr/>
        <a:lstStyle/>
        <a:p>
          <a:endParaRPr lang="ru-RU"/>
        </a:p>
      </dgm:t>
    </dgm:pt>
    <dgm:pt modelId="{CA1DC752-089E-4136-9F0D-3A999F114104}" type="pres">
      <dgm:prSet presAssocID="{51BFD46A-8960-4AAB-8279-7DC0A21F0EB0}" presName="CompostProcess" presStyleCnt="0">
        <dgm:presLayoutVars>
          <dgm:dir/>
          <dgm:resizeHandles val="exact"/>
        </dgm:presLayoutVars>
      </dgm:prSet>
      <dgm:spPr/>
    </dgm:pt>
    <dgm:pt modelId="{4F574A25-C1ED-44BA-93B8-6D3B821DB0A6}" type="pres">
      <dgm:prSet presAssocID="{51BFD46A-8960-4AAB-8279-7DC0A21F0EB0}" presName="arrow" presStyleLbl="bgShp" presStyleIdx="0" presStyleCnt="1"/>
      <dgm:spPr>
        <a:solidFill>
          <a:schemeClr val="accent2">
            <a:lumMod val="40000"/>
            <a:lumOff val="60000"/>
          </a:schemeClr>
        </a:solidFill>
      </dgm:spPr>
    </dgm:pt>
    <dgm:pt modelId="{8EE5F986-9331-46F8-9F03-91E705A166C7}" type="pres">
      <dgm:prSet presAssocID="{51BFD46A-8960-4AAB-8279-7DC0A21F0EB0}" presName="linearProcess" presStyleCnt="0"/>
      <dgm:spPr/>
    </dgm:pt>
    <dgm:pt modelId="{6A0067BD-8F9E-46EC-A165-70253EA30429}" type="pres">
      <dgm:prSet presAssocID="{1626A57C-95DF-4DB9-9F59-0A32E04DC3EC}" presName="textNode" presStyleLbl="node1" presStyleIdx="0" presStyleCnt="2" custLinFactX="-7789" custLinFactNeighborX="-100000" custLinFactNeighborY="-1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35151-3FB7-440D-B08B-76966A1C39ED}" type="pres">
      <dgm:prSet presAssocID="{3EF02488-83F8-4463-A77F-70D4FD6E2B8F}" presName="sibTrans" presStyleCnt="0"/>
      <dgm:spPr/>
    </dgm:pt>
    <dgm:pt modelId="{2EFCBFB3-B69C-49CF-BE1B-8B9363D64D56}" type="pres">
      <dgm:prSet presAssocID="{72331E58-9416-4F5E-AF4E-9A6D554835C2}" presName="textNode" presStyleLbl="node1" presStyleIdx="1" presStyleCnt="2" custLinFactNeighborX="-97931" custLinFactNeighborY="-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35512C-3C5F-474B-972D-A8DB51A84B00}" srcId="{51BFD46A-8960-4AAB-8279-7DC0A21F0EB0}" destId="{1626A57C-95DF-4DB9-9F59-0A32E04DC3EC}" srcOrd="0" destOrd="0" parTransId="{2DBF08E3-6F07-4160-A2D2-7243A30FBA3A}" sibTransId="{3EF02488-83F8-4463-A77F-70D4FD6E2B8F}"/>
    <dgm:cxn modelId="{684C9185-55EA-4193-B8CF-6210D8E1C783}" type="presOf" srcId="{1626A57C-95DF-4DB9-9F59-0A32E04DC3EC}" destId="{6A0067BD-8F9E-46EC-A165-70253EA30429}" srcOrd="0" destOrd="0" presId="urn:microsoft.com/office/officeart/2005/8/layout/hProcess9"/>
    <dgm:cxn modelId="{A7135855-76EF-428E-A8E4-074E9E92A388}" srcId="{51BFD46A-8960-4AAB-8279-7DC0A21F0EB0}" destId="{72331E58-9416-4F5E-AF4E-9A6D554835C2}" srcOrd="1" destOrd="0" parTransId="{8E340732-4A14-4047-A3B5-1F972F69A4AF}" sibTransId="{3F251517-8F68-4E8D-A927-750C45690EDE}"/>
    <dgm:cxn modelId="{6A330B60-82B5-49EF-92E5-212FF53FFCFE}" type="presOf" srcId="{51BFD46A-8960-4AAB-8279-7DC0A21F0EB0}" destId="{CA1DC752-089E-4136-9F0D-3A999F114104}" srcOrd="0" destOrd="0" presId="urn:microsoft.com/office/officeart/2005/8/layout/hProcess9"/>
    <dgm:cxn modelId="{649444EA-317D-44E2-821A-9439502E860B}" type="presOf" srcId="{72331E58-9416-4F5E-AF4E-9A6D554835C2}" destId="{2EFCBFB3-B69C-49CF-BE1B-8B9363D64D56}" srcOrd="0" destOrd="0" presId="urn:microsoft.com/office/officeart/2005/8/layout/hProcess9"/>
    <dgm:cxn modelId="{8E2AF350-99B3-4453-A727-F7818E1E90C8}" type="presParOf" srcId="{CA1DC752-089E-4136-9F0D-3A999F114104}" destId="{4F574A25-C1ED-44BA-93B8-6D3B821DB0A6}" srcOrd="0" destOrd="0" presId="urn:microsoft.com/office/officeart/2005/8/layout/hProcess9"/>
    <dgm:cxn modelId="{7E80BE97-8DBF-4636-9269-0FD45FFB3783}" type="presParOf" srcId="{CA1DC752-089E-4136-9F0D-3A999F114104}" destId="{8EE5F986-9331-46F8-9F03-91E705A166C7}" srcOrd="1" destOrd="0" presId="urn:microsoft.com/office/officeart/2005/8/layout/hProcess9"/>
    <dgm:cxn modelId="{2D4A1C3A-656E-41AD-A3EE-FE61FF15E45B}" type="presParOf" srcId="{8EE5F986-9331-46F8-9F03-91E705A166C7}" destId="{6A0067BD-8F9E-46EC-A165-70253EA30429}" srcOrd="0" destOrd="0" presId="urn:microsoft.com/office/officeart/2005/8/layout/hProcess9"/>
    <dgm:cxn modelId="{10CCD291-DEC8-4B7C-8F0F-4DD32796E3B4}" type="presParOf" srcId="{8EE5F986-9331-46F8-9F03-91E705A166C7}" destId="{AAA35151-3FB7-440D-B08B-76966A1C39ED}" srcOrd="1" destOrd="0" presId="urn:microsoft.com/office/officeart/2005/8/layout/hProcess9"/>
    <dgm:cxn modelId="{242149BC-FA04-4738-9B7E-50A1BDC29787}" type="presParOf" srcId="{8EE5F986-9331-46F8-9F03-91E705A166C7}" destId="{2EFCBFB3-B69C-49CF-BE1B-8B9363D64D5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DE48F1-3AF2-440E-8994-BB46E804A02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916717-974E-4787-A45C-5FEF3E79A76D}" type="pres">
      <dgm:prSet presAssocID="{74DE48F1-3AF2-440E-8994-BB46E804A02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66BDB8E1-E774-48E4-BEFD-49D356A69DDF}" type="presOf" srcId="{74DE48F1-3AF2-440E-8994-BB46E804A023}" destId="{7F916717-974E-4787-A45C-5FEF3E79A76D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BFD46A-8960-4AAB-8279-7DC0A21F0EB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FEC7717-9B0E-4832-876E-18F4BA4DEB2F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Оплата </a:t>
          </a:r>
          <a:r>
            <a:rPr lang="ru-RU" sz="2000" b="1" dirty="0" err="1" smtClean="0">
              <a:solidFill>
                <a:schemeClr val="tx1"/>
              </a:solidFill>
            </a:rPr>
            <a:t>скарги</a:t>
          </a:r>
          <a:r>
            <a:rPr lang="ru-RU" sz="2000" b="1" dirty="0" smtClean="0">
              <a:solidFill>
                <a:schemeClr val="tx1"/>
              </a:solidFill>
            </a:rPr>
            <a:t> через систему </a:t>
          </a:r>
          <a:r>
            <a:rPr lang="ru-RU" sz="2000" b="1" dirty="0" err="1" smtClean="0">
              <a:solidFill>
                <a:schemeClr val="tx1"/>
              </a:solidFill>
            </a:rPr>
            <a:t>електронних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закупівель</a:t>
          </a:r>
          <a:endParaRPr lang="ru-RU" sz="2000" b="1" dirty="0">
            <a:solidFill>
              <a:schemeClr val="tx1"/>
            </a:solidFill>
          </a:endParaRPr>
        </a:p>
      </dgm:t>
    </dgm:pt>
    <dgm:pt modelId="{A7F7FEA2-69B5-46A5-B4D7-5839C0FB21CF}" type="parTrans" cxnId="{C7BE60D7-8A1D-4C04-9385-594CCE58011E}">
      <dgm:prSet/>
      <dgm:spPr/>
      <dgm:t>
        <a:bodyPr/>
        <a:lstStyle/>
        <a:p>
          <a:endParaRPr lang="ru-RU"/>
        </a:p>
      </dgm:t>
    </dgm:pt>
    <dgm:pt modelId="{0F0D444F-6ADE-4BE4-AF68-B8EB80836D21}" type="sibTrans" cxnId="{C7BE60D7-8A1D-4C04-9385-594CCE58011E}">
      <dgm:prSet/>
      <dgm:spPr/>
      <dgm:t>
        <a:bodyPr/>
        <a:lstStyle/>
        <a:p>
          <a:endParaRPr lang="ru-RU"/>
        </a:p>
      </dgm:t>
    </dgm:pt>
    <dgm:pt modelId="{ECB304A0-97B3-4414-B2F5-10E6F31C4C82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Можливість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подання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скарги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щодо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окремого</a:t>
          </a:r>
          <a:r>
            <a:rPr lang="ru-RU" sz="2000" b="1" dirty="0" smtClean="0">
              <a:solidFill>
                <a:schemeClr val="tx1"/>
              </a:solidFill>
            </a:rPr>
            <a:t> лота (</a:t>
          </a:r>
          <a:r>
            <a:rPr lang="ru-RU" sz="2000" b="1" dirty="0" err="1" smtClean="0">
              <a:solidFill>
                <a:schemeClr val="tx1"/>
              </a:solidFill>
            </a:rPr>
            <a:t>лотів</a:t>
          </a:r>
          <a:r>
            <a:rPr lang="ru-RU" sz="2000" b="1" dirty="0" smtClean="0">
              <a:solidFill>
                <a:schemeClr val="tx1"/>
              </a:solidFill>
            </a:rPr>
            <a:t>)</a:t>
          </a:r>
          <a:endParaRPr lang="ru-RU" sz="2000" b="1" dirty="0">
            <a:solidFill>
              <a:schemeClr val="tx1"/>
            </a:solidFill>
          </a:endParaRPr>
        </a:p>
      </dgm:t>
    </dgm:pt>
    <dgm:pt modelId="{A6B8C910-75B7-435A-B7EC-D87C6BC02624}" type="parTrans" cxnId="{B2823244-A0A5-44D8-A038-D1166D1BFF3A}">
      <dgm:prSet/>
      <dgm:spPr/>
      <dgm:t>
        <a:bodyPr/>
        <a:lstStyle/>
        <a:p>
          <a:endParaRPr lang="ru-RU"/>
        </a:p>
      </dgm:t>
    </dgm:pt>
    <dgm:pt modelId="{FD5EF2AB-734F-4684-9AA3-74CB72C2EE86}" type="sibTrans" cxnId="{B2823244-A0A5-44D8-A038-D1166D1BFF3A}">
      <dgm:prSet/>
      <dgm:spPr/>
      <dgm:t>
        <a:bodyPr/>
        <a:lstStyle/>
        <a:p>
          <a:endParaRPr lang="ru-RU"/>
        </a:p>
      </dgm:t>
    </dgm:pt>
    <dgm:pt modelId="{72331E58-9416-4F5E-AF4E-9A6D554835C2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Неможливість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відкликати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скаргу</a:t>
          </a:r>
          <a:endParaRPr lang="ru-RU" sz="2000" b="1" dirty="0">
            <a:solidFill>
              <a:schemeClr val="tx1"/>
            </a:solidFill>
          </a:endParaRPr>
        </a:p>
      </dgm:t>
    </dgm:pt>
    <dgm:pt modelId="{8E340732-4A14-4047-A3B5-1F972F69A4AF}" type="parTrans" cxnId="{A7135855-76EF-428E-A8E4-074E9E92A388}">
      <dgm:prSet/>
      <dgm:spPr/>
      <dgm:t>
        <a:bodyPr/>
        <a:lstStyle/>
        <a:p>
          <a:endParaRPr lang="ru-RU"/>
        </a:p>
      </dgm:t>
    </dgm:pt>
    <dgm:pt modelId="{3F251517-8F68-4E8D-A927-750C45690EDE}" type="sibTrans" cxnId="{A7135855-76EF-428E-A8E4-074E9E92A388}">
      <dgm:prSet/>
      <dgm:spPr/>
      <dgm:t>
        <a:bodyPr/>
        <a:lstStyle/>
        <a:p>
          <a:endParaRPr lang="ru-RU"/>
        </a:p>
      </dgm:t>
    </dgm:pt>
    <dgm:pt modelId="{CA1DC752-089E-4136-9F0D-3A999F114104}" type="pres">
      <dgm:prSet presAssocID="{51BFD46A-8960-4AAB-8279-7DC0A21F0EB0}" presName="CompostProcess" presStyleCnt="0">
        <dgm:presLayoutVars>
          <dgm:dir/>
          <dgm:resizeHandles val="exact"/>
        </dgm:presLayoutVars>
      </dgm:prSet>
      <dgm:spPr/>
    </dgm:pt>
    <dgm:pt modelId="{4F574A25-C1ED-44BA-93B8-6D3B821DB0A6}" type="pres">
      <dgm:prSet presAssocID="{51BFD46A-8960-4AAB-8279-7DC0A21F0EB0}" presName="arrow" presStyleLbl="bgShp" presStyleIdx="0" presStyleCnt="1" custScaleX="117647" custLinFactNeighborX="-168" custLinFactNeighborY="0"/>
      <dgm:spPr/>
    </dgm:pt>
    <dgm:pt modelId="{8EE5F986-9331-46F8-9F03-91E705A166C7}" type="pres">
      <dgm:prSet presAssocID="{51BFD46A-8960-4AAB-8279-7DC0A21F0EB0}" presName="linearProcess" presStyleCnt="0"/>
      <dgm:spPr/>
    </dgm:pt>
    <dgm:pt modelId="{E88E8C21-E555-4011-B057-33A9A396AE52}" type="pres">
      <dgm:prSet presAssocID="{8FEC7717-9B0E-4832-876E-18F4BA4DEB2F}" presName="textNode" presStyleLbl="node1" presStyleIdx="0" presStyleCnt="3" custScaleX="39330" custScaleY="102018" custLinFactX="-29931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2BD68-CE6C-41C5-A1C4-3A904C7362E4}" type="pres">
      <dgm:prSet presAssocID="{0F0D444F-6ADE-4BE4-AF68-B8EB80836D21}" presName="sibTrans" presStyleCnt="0"/>
      <dgm:spPr/>
    </dgm:pt>
    <dgm:pt modelId="{5F6F7BA0-E056-468F-AC71-31AE840D9432}" type="pres">
      <dgm:prSet presAssocID="{ECB304A0-97B3-4414-B2F5-10E6F31C4C82}" presName="textNode" presStyleLbl="node1" presStyleIdx="1" presStyleCnt="3" custScaleX="39992" custScaleY="105819" custLinFactX="-34008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7691F-3EE6-4269-8239-81C852A5F695}" type="pres">
      <dgm:prSet presAssocID="{FD5EF2AB-734F-4684-9AA3-74CB72C2EE86}" presName="sibTrans" presStyleCnt="0"/>
      <dgm:spPr/>
    </dgm:pt>
    <dgm:pt modelId="{2EFCBFB3-B69C-49CF-BE1B-8B9363D64D56}" type="pres">
      <dgm:prSet presAssocID="{72331E58-9416-4F5E-AF4E-9A6D554835C2}" presName="textNode" presStyleLbl="node1" presStyleIdx="2" presStyleCnt="3" custScaleX="39915" custScaleY="105819" custLinFactX="-36713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C601C2-14D3-4E07-B1B2-C42A3780730D}" type="presOf" srcId="{8FEC7717-9B0E-4832-876E-18F4BA4DEB2F}" destId="{E88E8C21-E555-4011-B057-33A9A396AE52}" srcOrd="0" destOrd="0" presId="urn:microsoft.com/office/officeart/2005/8/layout/hProcess9"/>
    <dgm:cxn modelId="{A7135855-76EF-428E-A8E4-074E9E92A388}" srcId="{51BFD46A-8960-4AAB-8279-7DC0A21F0EB0}" destId="{72331E58-9416-4F5E-AF4E-9A6D554835C2}" srcOrd="2" destOrd="0" parTransId="{8E340732-4A14-4047-A3B5-1F972F69A4AF}" sibTransId="{3F251517-8F68-4E8D-A927-750C45690EDE}"/>
    <dgm:cxn modelId="{6A330B60-82B5-49EF-92E5-212FF53FFCFE}" type="presOf" srcId="{51BFD46A-8960-4AAB-8279-7DC0A21F0EB0}" destId="{CA1DC752-089E-4136-9F0D-3A999F114104}" srcOrd="0" destOrd="0" presId="urn:microsoft.com/office/officeart/2005/8/layout/hProcess9"/>
    <dgm:cxn modelId="{B2823244-A0A5-44D8-A038-D1166D1BFF3A}" srcId="{51BFD46A-8960-4AAB-8279-7DC0A21F0EB0}" destId="{ECB304A0-97B3-4414-B2F5-10E6F31C4C82}" srcOrd="1" destOrd="0" parTransId="{A6B8C910-75B7-435A-B7EC-D87C6BC02624}" sibTransId="{FD5EF2AB-734F-4684-9AA3-74CB72C2EE86}"/>
    <dgm:cxn modelId="{28DF3F8D-8920-4D22-814D-6F88B53A232B}" type="presOf" srcId="{ECB304A0-97B3-4414-B2F5-10E6F31C4C82}" destId="{5F6F7BA0-E056-468F-AC71-31AE840D9432}" srcOrd="0" destOrd="0" presId="urn:microsoft.com/office/officeart/2005/8/layout/hProcess9"/>
    <dgm:cxn modelId="{C7BE60D7-8A1D-4C04-9385-594CCE58011E}" srcId="{51BFD46A-8960-4AAB-8279-7DC0A21F0EB0}" destId="{8FEC7717-9B0E-4832-876E-18F4BA4DEB2F}" srcOrd="0" destOrd="0" parTransId="{A7F7FEA2-69B5-46A5-B4D7-5839C0FB21CF}" sibTransId="{0F0D444F-6ADE-4BE4-AF68-B8EB80836D21}"/>
    <dgm:cxn modelId="{649444EA-317D-44E2-821A-9439502E860B}" type="presOf" srcId="{72331E58-9416-4F5E-AF4E-9A6D554835C2}" destId="{2EFCBFB3-B69C-49CF-BE1B-8B9363D64D56}" srcOrd="0" destOrd="0" presId="urn:microsoft.com/office/officeart/2005/8/layout/hProcess9"/>
    <dgm:cxn modelId="{8E2AF350-99B3-4453-A727-F7818E1E90C8}" type="presParOf" srcId="{CA1DC752-089E-4136-9F0D-3A999F114104}" destId="{4F574A25-C1ED-44BA-93B8-6D3B821DB0A6}" srcOrd="0" destOrd="0" presId="urn:microsoft.com/office/officeart/2005/8/layout/hProcess9"/>
    <dgm:cxn modelId="{7E80BE97-8DBF-4636-9269-0FD45FFB3783}" type="presParOf" srcId="{CA1DC752-089E-4136-9F0D-3A999F114104}" destId="{8EE5F986-9331-46F8-9F03-91E705A166C7}" srcOrd="1" destOrd="0" presId="urn:microsoft.com/office/officeart/2005/8/layout/hProcess9"/>
    <dgm:cxn modelId="{AF7E28B0-1F2B-43B9-B1D4-DA3CD6E5FC1A}" type="presParOf" srcId="{8EE5F986-9331-46F8-9F03-91E705A166C7}" destId="{E88E8C21-E555-4011-B057-33A9A396AE52}" srcOrd="0" destOrd="0" presId="urn:microsoft.com/office/officeart/2005/8/layout/hProcess9"/>
    <dgm:cxn modelId="{2EBDA7BD-9B4E-430F-B490-FAA173F11278}" type="presParOf" srcId="{8EE5F986-9331-46F8-9F03-91E705A166C7}" destId="{FFB2BD68-CE6C-41C5-A1C4-3A904C7362E4}" srcOrd="1" destOrd="0" presId="urn:microsoft.com/office/officeart/2005/8/layout/hProcess9"/>
    <dgm:cxn modelId="{35F90F9B-B761-4F8D-A969-BE91FF2BD406}" type="presParOf" srcId="{8EE5F986-9331-46F8-9F03-91E705A166C7}" destId="{5F6F7BA0-E056-468F-AC71-31AE840D9432}" srcOrd="2" destOrd="0" presId="urn:microsoft.com/office/officeart/2005/8/layout/hProcess9"/>
    <dgm:cxn modelId="{50046BD1-CC49-4055-9A3E-3A56A92AEC68}" type="presParOf" srcId="{8EE5F986-9331-46F8-9F03-91E705A166C7}" destId="{5297691F-3EE6-4269-8239-81C852A5F695}" srcOrd="3" destOrd="0" presId="urn:microsoft.com/office/officeart/2005/8/layout/hProcess9"/>
    <dgm:cxn modelId="{242149BC-FA04-4738-9B7E-50A1BDC29787}" type="presParOf" srcId="{8EE5F986-9331-46F8-9F03-91E705A166C7}" destId="{2EFCBFB3-B69C-49CF-BE1B-8B9363D64D5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0E04C3-2EB3-41FE-ADB6-6F6D1CB213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874179-4B6E-4CDA-B493-CBFCB0975E9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2800" b="1" baseline="0" dirty="0" smtClean="0"/>
            <a:t>Збільшення ціни за одиницю товару до 10 відсотків - не частіше ніж </a:t>
          </a:r>
          <a:r>
            <a:rPr lang="uk-UA" sz="2800" b="1" baseline="0" dirty="0" smtClean="0">
              <a:solidFill>
                <a:srgbClr val="FF0000"/>
              </a:solidFill>
            </a:rPr>
            <a:t>один раз на 90 днів </a:t>
          </a:r>
          <a:r>
            <a:rPr lang="uk-UA" sz="2800" b="1" baseline="0" dirty="0" smtClean="0"/>
            <a:t>з моменту підписання договору</a:t>
          </a:r>
          <a:endParaRPr lang="uk-UA" sz="2800" b="1" dirty="0"/>
        </a:p>
      </dgm:t>
    </dgm:pt>
    <dgm:pt modelId="{DBAA9D47-A25E-4836-A6FF-8E4E632B4A85}" type="parTrans" cxnId="{AC4DD7A8-AFCF-4907-985F-DBDCEBF5D1CA}">
      <dgm:prSet/>
      <dgm:spPr/>
      <dgm:t>
        <a:bodyPr/>
        <a:lstStyle/>
        <a:p>
          <a:endParaRPr lang="ru-RU"/>
        </a:p>
      </dgm:t>
    </dgm:pt>
    <dgm:pt modelId="{9E72C997-FFC0-4BEE-9B03-67B723F060B1}" type="sibTrans" cxnId="{AC4DD7A8-AFCF-4907-985F-DBDCEBF5D1CA}">
      <dgm:prSet/>
      <dgm:spPr/>
      <dgm:t>
        <a:bodyPr/>
        <a:lstStyle/>
        <a:p>
          <a:endParaRPr lang="ru-RU"/>
        </a:p>
      </dgm:t>
    </dgm:pt>
    <dgm:pt modelId="{DB1DAB4E-597B-4F20-8768-9EAB67F35B3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2800" b="1" baseline="0" dirty="0" smtClean="0"/>
            <a:t>Якщо учасник стає переможцем декількох або всіх лотів, замовник може укласти </a:t>
          </a:r>
          <a:r>
            <a:rPr lang="uk-UA" sz="2800" b="1" baseline="0" dirty="0" smtClean="0">
              <a:solidFill>
                <a:srgbClr val="FF0000"/>
              </a:solidFill>
            </a:rPr>
            <a:t>один договір про закупівлю</a:t>
          </a:r>
          <a:r>
            <a:rPr lang="uk-UA" sz="2800" b="1" baseline="0" dirty="0" smtClean="0"/>
            <a:t>, об’єднавши лоти</a:t>
          </a:r>
          <a:endParaRPr lang="uk-UA" sz="2800" b="1" dirty="0"/>
        </a:p>
      </dgm:t>
    </dgm:pt>
    <dgm:pt modelId="{2FFAC6D1-BA02-4523-9605-CA5BDE77DA90}" type="parTrans" cxnId="{FAF53489-07BB-418C-9101-DD27D072D9C0}">
      <dgm:prSet/>
      <dgm:spPr/>
      <dgm:t>
        <a:bodyPr/>
        <a:lstStyle/>
        <a:p>
          <a:endParaRPr lang="ru-RU"/>
        </a:p>
      </dgm:t>
    </dgm:pt>
    <dgm:pt modelId="{EC862466-8F50-402F-93E6-825B7A4C7E3D}" type="sibTrans" cxnId="{FAF53489-07BB-418C-9101-DD27D072D9C0}">
      <dgm:prSet/>
      <dgm:spPr/>
      <dgm:t>
        <a:bodyPr/>
        <a:lstStyle/>
        <a:p>
          <a:endParaRPr lang="ru-RU"/>
        </a:p>
      </dgm:t>
    </dgm:pt>
    <dgm:pt modelId="{101C19A6-DCA5-4C58-B2F7-69A4D674D784}" type="pres">
      <dgm:prSet presAssocID="{E60E04C3-2EB3-41FE-ADB6-6F6D1CB213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B44169-43A2-490F-A915-94A93049A306}" type="pres">
      <dgm:prSet presAssocID="{AE874179-4B6E-4CDA-B493-CBFCB0975E93}" presName="parentText" presStyleLbl="node1" presStyleIdx="0" presStyleCnt="2" custScaleY="122425" custLinFactY="-23157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572E9-897D-4F8D-B72E-B5196B0ED066}" type="pres">
      <dgm:prSet presAssocID="{9E72C997-FFC0-4BEE-9B03-67B723F060B1}" presName="spacer" presStyleCnt="0"/>
      <dgm:spPr/>
    </dgm:pt>
    <dgm:pt modelId="{14668EDC-9621-40B2-B886-E86160BF29F2}" type="pres">
      <dgm:prSet presAssocID="{DB1DAB4E-597B-4F20-8768-9EAB67F35B3A}" presName="parentText" presStyleLbl="node1" presStyleIdx="1" presStyleCnt="2" custScaleY="144238" custLinFactY="10981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F53489-07BB-418C-9101-DD27D072D9C0}" srcId="{E60E04C3-2EB3-41FE-ADB6-6F6D1CB213B9}" destId="{DB1DAB4E-597B-4F20-8768-9EAB67F35B3A}" srcOrd="1" destOrd="0" parTransId="{2FFAC6D1-BA02-4523-9605-CA5BDE77DA90}" sibTransId="{EC862466-8F50-402F-93E6-825B7A4C7E3D}"/>
    <dgm:cxn modelId="{29FD66A6-AB12-42FE-9DCB-E0719AD9774F}" type="presOf" srcId="{E60E04C3-2EB3-41FE-ADB6-6F6D1CB213B9}" destId="{101C19A6-DCA5-4C58-B2F7-69A4D674D784}" srcOrd="0" destOrd="0" presId="urn:microsoft.com/office/officeart/2005/8/layout/vList2"/>
    <dgm:cxn modelId="{AC4DD7A8-AFCF-4907-985F-DBDCEBF5D1CA}" srcId="{E60E04C3-2EB3-41FE-ADB6-6F6D1CB213B9}" destId="{AE874179-4B6E-4CDA-B493-CBFCB0975E93}" srcOrd="0" destOrd="0" parTransId="{DBAA9D47-A25E-4836-A6FF-8E4E632B4A85}" sibTransId="{9E72C997-FFC0-4BEE-9B03-67B723F060B1}"/>
    <dgm:cxn modelId="{77F1FD2B-AC72-4606-AB00-EDDA69FF144B}" type="presOf" srcId="{AE874179-4B6E-4CDA-B493-CBFCB0975E93}" destId="{2EB44169-43A2-490F-A915-94A93049A306}" srcOrd="0" destOrd="0" presId="urn:microsoft.com/office/officeart/2005/8/layout/vList2"/>
    <dgm:cxn modelId="{E15DC543-1BA0-4702-B640-BF48D92E8C78}" type="presOf" srcId="{DB1DAB4E-597B-4F20-8768-9EAB67F35B3A}" destId="{14668EDC-9621-40B2-B886-E86160BF29F2}" srcOrd="0" destOrd="0" presId="urn:microsoft.com/office/officeart/2005/8/layout/vList2"/>
    <dgm:cxn modelId="{160247E8-AE47-451D-BE3A-783013A1A2DF}" type="presParOf" srcId="{101C19A6-DCA5-4C58-B2F7-69A4D674D784}" destId="{2EB44169-43A2-490F-A915-94A93049A306}" srcOrd="0" destOrd="0" presId="urn:microsoft.com/office/officeart/2005/8/layout/vList2"/>
    <dgm:cxn modelId="{284DA06F-02E4-418B-95D1-A5F0EF549907}" type="presParOf" srcId="{101C19A6-DCA5-4C58-B2F7-69A4D674D784}" destId="{E61572E9-897D-4F8D-B72E-B5196B0ED066}" srcOrd="1" destOrd="0" presId="urn:microsoft.com/office/officeart/2005/8/layout/vList2"/>
    <dgm:cxn modelId="{CF6C8D8A-6C7F-473F-8E93-BFF8F04DD8CB}" type="presParOf" srcId="{101C19A6-DCA5-4C58-B2F7-69A4D674D784}" destId="{14668EDC-9621-40B2-B886-E86160BF29F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4AB589-F98A-45A0-ACBE-660E404A50C5}" type="doc">
      <dgm:prSet loTypeId="urn:microsoft.com/office/officeart/2005/8/layout/funnel1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531EF2-FF78-4E35-8D02-DA045A6F7BE6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Додаток</a:t>
          </a:r>
          <a:r>
            <a:rPr lang="ru-RU" b="1" dirty="0" smtClean="0">
              <a:solidFill>
                <a:schemeClr val="tx1"/>
              </a:solidFill>
            </a:rPr>
            <a:t> до </a:t>
          </a:r>
          <a:r>
            <a:rPr lang="ru-RU" b="1" dirty="0" err="1" smtClean="0">
              <a:solidFill>
                <a:schemeClr val="tx1"/>
              </a:solidFill>
            </a:rPr>
            <a:t>річного</a:t>
          </a:r>
          <a:r>
            <a:rPr lang="ru-RU" b="1" dirty="0" smtClean="0">
              <a:solidFill>
                <a:schemeClr val="tx1"/>
              </a:solidFill>
            </a:rPr>
            <a:t> плану</a:t>
          </a:r>
          <a:endParaRPr lang="ru-RU" b="1" dirty="0">
            <a:solidFill>
              <a:schemeClr val="tx1"/>
            </a:solidFill>
          </a:endParaRPr>
        </a:p>
      </dgm:t>
    </dgm:pt>
    <dgm:pt modelId="{2878DD18-4071-467F-8ACF-2CFFAF4950D7}" type="parTrans" cxnId="{B5B61B67-D4C1-475B-B23E-AA6069F39ED3}">
      <dgm:prSet/>
      <dgm:spPr/>
      <dgm:t>
        <a:bodyPr/>
        <a:lstStyle/>
        <a:p>
          <a:endParaRPr lang="ru-RU" b="1"/>
        </a:p>
      </dgm:t>
    </dgm:pt>
    <dgm:pt modelId="{91F26908-029E-4396-9542-5572477A5A59}" type="sibTrans" cxnId="{B5B61B67-D4C1-475B-B23E-AA6069F39ED3}">
      <dgm:prSet/>
      <dgm:spPr/>
      <dgm:t>
        <a:bodyPr/>
        <a:lstStyle/>
        <a:p>
          <a:endParaRPr lang="ru-RU" b="1"/>
        </a:p>
      </dgm:t>
    </dgm:pt>
    <dgm:pt modelId="{6CBE6817-954D-429E-B7A9-851CF1BCA3EE}">
      <dgm:prSet phldrT="[Текст]"/>
      <dgm:spPr/>
      <dgm:t>
        <a:bodyPr/>
        <a:lstStyle/>
        <a:p>
          <a:r>
            <a:rPr lang="ru-RU" b="1" dirty="0" err="1" smtClean="0"/>
            <a:t>Річний</a:t>
          </a:r>
          <a:r>
            <a:rPr lang="ru-RU" b="1" dirty="0" smtClean="0"/>
            <a:t> план </a:t>
          </a:r>
          <a:r>
            <a:rPr lang="ru-RU" b="1" dirty="0" err="1" smtClean="0"/>
            <a:t>закупівель</a:t>
          </a:r>
          <a:endParaRPr lang="ru-RU" b="1" dirty="0"/>
        </a:p>
      </dgm:t>
    </dgm:pt>
    <dgm:pt modelId="{7515C5E2-C36F-4F63-A60B-63F695FD137C}" type="parTrans" cxnId="{8A6E2C44-07CB-4B80-A417-7E65165B9852}">
      <dgm:prSet/>
      <dgm:spPr/>
      <dgm:t>
        <a:bodyPr/>
        <a:lstStyle/>
        <a:p>
          <a:endParaRPr lang="ru-RU" b="1"/>
        </a:p>
      </dgm:t>
    </dgm:pt>
    <dgm:pt modelId="{54D558FC-5ADC-48E7-84BA-CAA205584DB1}" type="sibTrans" cxnId="{8A6E2C44-07CB-4B80-A417-7E65165B9852}">
      <dgm:prSet/>
      <dgm:spPr/>
      <dgm:t>
        <a:bodyPr/>
        <a:lstStyle/>
        <a:p>
          <a:endParaRPr lang="ru-RU" b="1"/>
        </a:p>
      </dgm:t>
    </dgm:pt>
    <dgm:pt modelId="{56470201-DE57-49ED-9027-6725D9095D3C}" type="pres">
      <dgm:prSet presAssocID="{E34AB589-F98A-45A0-ACBE-660E404A50C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FFD2C4-AAF5-4B8D-ABAA-CF5372975383}" type="pres">
      <dgm:prSet presAssocID="{E34AB589-F98A-45A0-ACBE-660E404A50C5}" presName="ellipse" presStyleLbl="trBgShp" presStyleIdx="0" presStyleCnt="1" custLinFactNeighborX="146" custLinFactNeighborY="2180"/>
      <dgm:spPr/>
    </dgm:pt>
    <dgm:pt modelId="{8DAB1918-86C5-4EBF-8B7E-1CF49E8EA493}" type="pres">
      <dgm:prSet presAssocID="{E34AB589-F98A-45A0-ACBE-660E404A50C5}" presName="arrow1" presStyleLbl="fgShp" presStyleIdx="0" presStyleCnt="1"/>
      <dgm:spPr/>
    </dgm:pt>
    <dgm:pt modelId="{4EB0788F-EC5E-4046-ADE8-9FA33EA20AAB}" type="pres">
      <dgm:prSet presAssocID="{E34AB589-F98A-45A0-ACBE-660E404A50C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A2B91-47D9-4A14-961C-B5B44336533F}" type="pres">
      <dgm:prSet presAssocID="{6CBE6817-954D-429E-B7A9-851CF1BCA3EE}" presName="item1" presStyleLbl="node1" presStyleIdx="0" presStyleCnt="1" custScaleX="90832" custScaleY="81282" custLinFactNeighborX="14268" custLinFactNeighborY="-9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E27BD-94E9-4111-9B15-4B3843955402}" type="pres">
      <dgm:prSet presAssocID="{E34AB589-F98A-45A0-ACBE-660E404A50C5}" presName="funnel" presStyleLbl="trAlignAcc1" presStyleIdx="0" presStyleCnt="1"/>
      <dgm:spPr/>
    </dgm:pt>
  </dgm:ptLst>
  <dgm:cxnLst>
    <dgm:cxn modelId="{3BDFC2CB-B8AF-4D37-BC59-857901B02405}" type="presOf" srcId="{E34AB589-F98A-45A0-ACBE-660E404A50C5}" destId="{56470201-DE57-49ED-9027-6725D9095D3C}" srcOrd="0" destOrd="0" presId="urn:microsoft.com/office/officeart/2005/8/layout/funnel1"/>
    <dgm:cxn modelId="{9FCECF74-CB4A-4F06-898B-4D8FB9E57118}" type="presOf" srcId="{6CBE6817-954D-429E-B7A9-851CF1BCA3EE}" destId="{4EB0788F-EC5E-4046-ADE8-9FA33EA20AAB}" srcOrd="0" destOrd="0" presId="urn:microsoft.com/office/officeart/2005/8/layout/funnel1"/>
    <dgm:cxn modelId="{B5B61B67-D4C1-475B-B23E-AA6069F39ED3}" srcId="{E34AB589-F98A-45A0-ACBE-660E404A50C5}" destId="{23531EF2-FF78-4E35-8D02-DA045A6F7BE6}" srcOrd="0" destOrd="0" parTransId="{2878DD18-4071-467F-8ACF-2CFFAF4950D7}" sibTransId="{91F26908-029E-4396-9542-5572477A5A59}"/>
    <dgm:cxn modelId="{8A6E2C44-07CB-4B80-A417-7E65165B9852}" srcId="{E34AB589-F98A-45A0-ACBE-660E404A50C5}" destId="{6CBE6817-954D-429E-B7A9-851CF1BCA3EE}" srcOrd="1" destOrd="0" parTransId="{7515C5E2-C36F-4F63-A60B-63F695FD137C}" sibTransId="{54D558FC-5ADC-48E7-84BA-CAA205584DB1}"/>
    <dgm:cxn modelId="{F109FEC4-B44A-4505-8CE5-F547C81A4EEF}" type="presOf" srcId="{23531EF2-FF78-4E35-8D02-DA045A6F7BE6}" destId="{A39A2B91-47D9-4A14-961C-B5B44336533F}" srcOrd="0" destOrd="0" presId="urn:microsoft.com/office/officeart/2005/8/layout/funnel1"/>
    <dgm:cxn modelId="{3E0FE1BF-73FF-465A-854F-49DEDB20A1F0}" type="presParOf" srcId="{56470201-DE57-49ED-9027-6725D9095D3C}" destId="{90FFD2C4-AAF5-4B8D-ABAA-CF5372975383}" srcOrd="0" destOrd="0" presId="urn:microsoft.com/office/officeart/2005/8/layout/funnel1"/>
    <dgm:cxn modelId="{6E961163-5E65-4552-8E55-F934F29FAF7C}" type="presParOf" srcId="{56470201-DE57-49ED-9027-6725D9095D3C}" destId="{8DAB1918-86C5-4EBF-8B7E-1CF49E8EA493}" srcOrd="1" destOrd="0" presId="urn:microsoft.com/office/officeart/2005/8/layout/funnel1"/>
    <dgm:cxn modelId="{53A24E03-3F6E-4862-984E-98EB7D3D5BDF}" type="presParOf" srcId="{56470201-DE57-49ED-9027-6725D9095D3C}" destId="{4EB0788F-EC5E-4046-ADE8-9FA33EA20AAB}" srcOrd="2" destOrd="0" presId="urn:microsoft.com/office/officeart/2005/8/layout/funnel1"/>
    <dgm:cxn modelId="{56C89FA4-423D-494B-8690-0F807E6D159F}" type="presParOf" srcId="{56470201-DE57-49ED-9027-6725D9095D3C}" destId="{A39A2B91-47D9-4A14-961C-B5B44336533F}" srcOrd="3" destOrd="0" presId="urn:microsoft.com/office/officeart/2005/8/layout/funnel1"/>
    <dgm:cxn modelId="{D7BE2D8E-AC93-46F0-BF35-65F290A89C2C}" type="presParOf" srcId="{56470201-DE57-49ED-9027-6725D9095D3C}" destId="{BD0E27BD-94E9-4111-9B15-4B3843955402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F08288-31C7-43E1-85C3-9534745F4F64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0F6E2-2951-47AB-B7C0-CDC1AF9EC45B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uk-UA" dirty="0" smtClean="0">
              <a:solidFill>
                <a:srgbClr val="FFFF00"/>
              </a:solidFill>
            </a:rPr>
            <a:t>Ціна тендерної пропозиції</a:t>
          </a:r>
          <a:endParaRPr lang="ru-RU" dirty="0">
            <a:solidFill>
              <a:srgbClr val="FFFF00"/>
            </a:solidFill>
          </a:endParaRPr>
        </a:p>
      </dgm:t>
    </dgm:pt>
    <dgm:pt modelId="{5B86371B-1CA4-453B-AC3C-26F2ACCDBC46}" type="parTrans" cxnId="{93CB1A40-8C68-411D-B27E-52236500784F}">
      <dgm:prSet/>
      <dgm:spPr/>
      <dgm:t>
        <a:bodyPr/>
        <a:lstStyle/>
        <a:p>
          <a:endParaRPr lang="ru-RU"/>
        </a:p>
      </dgm:t>
    </dgm:pt>
    <dgm:pt modelId="{D9ECB47E-6845-4B81-8817-CE78BF8AB1D7}" type="sibTrans" cxnId="{93CB1A40-8C68-411D-B27E-52236500784F}">
      <dgm:prSet/>
      <dgm:spPr/>
      <dgm:t>
        <a:bodyPr/>
        <a:lstStyle/>
        <a:p>
          <a:endParaRPr lang="ru-RU"/>
        </a:p>
      </dgm:t>
    </dgm:pt>
    <dgm:pt modelId="{40A9B516-8A79-44B4-87DE-006B8E552928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err="1" smtClean="0">
              <a:solidFill>
                <a:srgbClr val="FFFF00"/>
              </a:solidFill>
            </a:rPr>
            <a:t>Очікувана</a:t>
          </a:r>
          <a:r>
            <a:rPr lang="ru-RU" dirty="0" smtClean="0">
              <a:solidFill>
                <a:srgbClr val="FFFF00"/>
              </a:solidFill>
            </a:rPr>
            <a:t> </a:t>
          </a:r>
          <a:r>
            <a:rPr lang="ru-RU" dirty="0" err="1" smtClean="0">
              <a:solidFill>
                <a:srgbClr val="FFFF00"/>
              </a:solidFill>
            </a:rPr>
            <a:t>вартість</a:t>
          </a:r>
          <a:r>
            <a:rPr lang="ru-RU" dirty="0" smtClean="0">
              <a:solidFill>
                <a:srgbClr val="FFFF00"/>
              </a:solidFill>
            </a:rPr>
            <a:t> предмету </a:t>
          </a:r>
          <a:r>
            <a:rPr lang="ru-RU" dirty="0" err="1" smtClean="0">
              <a:solidFill>
                <a:srgbClr val="FFFF00"/>
              </a:solidFill>
            </a:rPr>
            <a:t>закупівлі</a:t>
          </a:r>
          <a:endParaRPr lang="ru-RU" dirty="0">
            <a:solidFill>
              <a:srgbClr val="FFFF00"/>
            </a:solidFill>
          </a:endParaRPr>
        </a:p>
      </dgm:t>
    </dgm:pt>
    <dgm:pt modelId="{BFC97CA1-62D1-4201-8AC4-D52A28B4C028}" type="parTrans" cxnId="{2B14AB98-CFBE-4703-B01D-8D88BD399FFB}">
      <dgm:prSet/>
      <dgm:spPr/>
      <dgm:t>
        <a:bodyPr/>
        <a:lstStyle/>
        <a:p>
          <a:endParaRPr lang="ru-RU"/>
        </a:p>
      </dgm:t>
    </dgm:pt>
    <dgm:pt modelId="{825C84EB-BB24-4A8C-A627-29BEAE0C8C20}" type="sibTrans" cxnId="{2B14AB98-CFBE-4703-B01D-8D88BD399FFB}">
      <dgm:prSet/>
      <dgm:spPr/>
      <dgm:t>
        <a:bodyPr/>
        <a:lstStyle/>
        <a:p>
          <a:endParaRPr lang="ru-RU"/>
        </a:p>
      </dgm:t>
    </dgm:pt>
    <dgm:pt modelId="{DFF61B44-3D0C-4823-B47E-E042CA015BDD}" type="pres">
      <dgm:prSet presAssocID="{FDF08288-31C7-43E1-85C3-9534745F4F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BB7302-156F-4AA4-977B-7C345866AD7E}" type="pres">
      <dgm:prSet presAssocID="{8360F6E2-2951-47AB-B7C0-CDC1AF9EC45B}" presName="node" presStyleLbl="node1" presStyleIdx="0" presStyleCnt="2" custScaleX="35234" custScaleY="54863" custLinFactNeighborX="-9887" custLinFactNeighborY="-1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B2D2B-1A32-4C76-85C2-9EB57CDFBC2F}" type="pres">
      <dgm:prSet presAssocID="{D9ECB47E-6845-4B81-8817-CE78BF8AB1D7}" presName="sibTrans" presStyleCnt="0"/>
      <dgm:spPr/>
    </dgm:pt>
    <dgm:pt modelId="{15179746-28FE-4C4B-9B89-BCED88B10664}" type="pres">
      <dgm:prSet presAssocID="{40A9B516-8A79-44B4-87DE-006B8E552928}" presName="node" presStyleLbl="node1" presStyleIdx="1" presStyleCnt="2" custScaleX="40169" custScaleY="58876" custLinFactNeighborX="9194" custLinFactNeighborY="-2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BF3DD3-D035-475B-B918-D0978029A483}" type="presOf" srcId="{FDF08288-31C7-43E1-85C3-9534745F4F64}" destId="{DFF61B44-3D0C-4823-B47E-E042CA015BDD}" srcOrd="0" destOrd="0" presId="urn:microsoft.com/office/officeart/2005/8/layout/default"/>
    <dgm:cxn modelId="{93CB1A40-8C68-411D-B27E-52236500784F}" srcId="{FDF08288-31C7-43E1-85C3-9534745F4F64}" destId="{8360F6E2-2951-47AB-B7C0-CDC1AF9EC45B}" srcOrd="0" destOrd="0" parTransId="{5B86371B-1CA4-453B-AC3C-26F2ACCDBC46}" sibTransId="{D9ECB47E-6845-4B81-8817-CE78BF8AB1D7}"/>
    <dgm:cxn modelId="{C7C8872D-D5A6-4E7C-96C5-548631E1EAC0}" type="presOf" srcId="{8360F6E2-2951-47AB-B7C0-CDC1AF9EC45B}" destId="{F1BB7302-156F-4AA4-977B-7C345866AD7E}" srcOrd="0" destOrd="0" presId="urn:microsoft.com/office/officeart/2005/8/layout/default"/>
    <dgm:cxn modelId="{2B14AB98-CFBE-4703-B01D-8D88BD399FFB}" srcId="{FDF08288-31C7-43E1-85C3-9534745F4F64}" destId="{40A9B516-8A79-44B4-87DE-006B8E552928}" srcOrd="1" destOrd="0" parTransId="{BFC97CA1-62D1-4201-8AC4-D52A28B4C028}" sibTransId="{825C84EB-BB24-4A8C-A627-29BEAE0C8C20}"/>
    <dgm:cxn modelId="{2AA74502-11B7-40F3-A4A2-55A83DDC00B4}" type="presOf" srcId="{40A9B516-8A79-44B4-87DE-006B8E552928}" destId="{15179746-28FE-4C4B-9B89-BCED88B10664}" srcOrd="0" destOrd="0" presId="urn:microsoft.com/office/officeart/2005/8/layout/default"/>
    <dgm:cxn modelId="{27FBF40A-DFF2-4B89-A0E5-FD9E165FF3BA}" type="presParOf" srcId="{DFF61B44-3D0C-4823-B47E-E042CA015BDD}" destId="{F1BB7302-156F-4AA4-977B-7C345866AD7E}" srcOrd="0" destOrd="0" presId="urn:microsoft.com/office/officeart/2005/8/layout/default"/>
    <dgm:cxn modelId="{AF91FF81-5B57-42D1-9CA2-E6C42FA7A5FF}" type="presParOf" srcId="{DFF61B44-3D0C-4823-B47E-E042CA015BDD}" destId="{42CB2D2B-1A32-4C76-85C2-9EB57CDFBC2F}" srcOrd="1" destOrd="0" presId="urn:microsoft.com/office/officeart/2005/8/layout/default"/>
    <dgm:cxn modelId="{CA54458C-C797-4A40-A027-3D318B825914}" type="presParOf" srcId="{DFF61B44-3D0C-4823-B47E-E042CA015BDD}" destId="{15179746-28FE-4C4B-9B89-BCED88B1066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F12A39-E012-4CF6-B53C-2C2063A1334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F204C1-5496-416A-A9F1-442F3FEABD88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uk-UA" sz="2000" b="1" baseline="0" dirty="0" smtClean="0">
              <a:solidFill>
                <a:schemeClr val="tx1"/>
              </a:solidFill>
            </a:rPr>
            <a:t>Відсутність потреби </a:t>
          </a:r>
          <a:endParaRPr lang="uk-UA" sz="2000" b="1" dirty="0">
            <a:solidFill>
              <a:schemeClr val="tx1"/>
            </a:solidFill>
          </a:endParaRPr>
        </a:p>
      </dgm:t>
    </dgm:pt>
    <dgm:pt modelId="{4A59A9FF-B433-4062-A0EA-3FA3CA3A4A52}" type="parTrans" cxnId="{0A71F846-DE1F-476A-8717-08FD7804A146}">
      <dgm:prSet/>
      <dgm:spPr/>
      <dgm:t>
        <a:bodyPr/>
        <a:lstStyle/>
        <a:p>
          <a:endParaRPr lang="ru-RU"/>
        </a:p>
      </dgm:t>
    </dgm:pt>
    <dgm:pt modelId="{05B22118-9380-44F0-990B-7114E85BE64A}" type="sibTrans" cxnId="{0A71F846-DE1F-476A-8717-08FD7804A146}">
      <dgm:prSet/>
      <dgm:spPr>
        <a:noFill/>
      </dgm:spPr>
      <dgm:t>
        <a:bodyPr/>
        <a:lstStyle/>
        <a:p>
          <a:endParaRPr lang="ru-RU"/>
        </a:p>
      </dgm:t>
    </dgm:pt>
    <dgm:pt modelId="{4B2E0C35-01A9-4193-B983-5AA74890E5E0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uk-UA" sz="2000" b="1" baseline="0" dirty="0" smtClean="0">
              <a:solidFill>
                <a:schemeClr val="tx1"/>
              </a:solidFill>
            </a:rPr>
            <a:t>Неможливість усунення порушень</a:t>
          </a:r>
          <a:endParaRPr lang="uk-UA" sz="2000" b="1" dirty="0">
            <a:solidFill>
              <a:schemeClr val="tx1"/>
            </a:solidFill>
          </a:endParaRPr>
        </a:p>
      </dgm:t>
    </dgm:pt>
    <dgm:pt modelId="{107B662A-1A30-4A20-B9FF-280772CF3C44}" type="parTrans" cxnId="{039BA081-05D0-418A-98D0-21B8E368B490}">
      <dgm:prSet/>
      <dgm:spPr/>
      <dgm:t>
        <a:bodyPr/>
        <a:lstStyle/>
        <a:p>
          <a:endParaRPr lang="ru-RU"/>
        </a:p>
      </dgm:t>
    </dgm:pt>
    <dgm:pt modelId="{1976ED0C-C393-4CD8-839C-B8E6B5A27E13}" type="sibTrans" cxnId="{039BA081-05D0-418A-98D0-21B8E368B490}">
      <dgm:prSet/>
      <dgm:spPr/>
      <dgm:t>
        <a:bodyPr/>
        <a:lstStyle/>
        <a:p>
          <a:endParaRPr lang="ru-RU"/>
        </a:p>
      </dgm:t>
    </dgm:pt>
    <dgm:pt modelId="{A6160C87-F569-4A0B-A53C-BFE86B626230}" type="pres">
      <dgm:prSet presAssocID="{6EF12A39-E012-4CF6-B53C-2C2063A133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0C0E89-1A21-465C-98E7-70F720C537B3}" type="pres">
      <dgm:prSet presAssocID="{AEF204C1-5496-416A-A9F1-442F3FEABD88}" presName="node" presStyleLbl="node1" presStyleIdx="0" presStyleCnt="2" custLinFactNeighborX="21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01E3E-7C66-43C0-ADC2-0F2796FDCAF3}" type="pres">
      <dgm:prSet presAssocID="{05B22118-9380-44F0-990B-7114E85BE64A}" presName="sibTrans" presStyleLbl="sibTrans2D1" presStyleIdx="0" presStyleCnt="1" custAng="0" custLinFactX="-48299" custLinFactY="-74125" custLinFactNeighborX="-100000" custLinFactNeighborY="-100000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D95D7C58-EFCE-41AB-8112-C7BEBD0BC840}" type="pres">
      <dgm:prSet presAssocID="{05B22118-9380-44F0-990B-7114E85BE64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9D52996-7233-4A39-9D2D-F8F3118DA5F4}" type="pres">
      <dgm:prSet presAssocID="{4B2E0C35-01A9-4193-B983-5AA74890E5E0}" presName="node" presStyleLbl="node1" presStyleIdx="1" presStyleCnt="2" custLinFactNeighborX="-32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CD2BA8-91BD-4899-A5DB-00BE36DD1577}" type="presOf" srcId="{AEF204C1-5496-416A-A9F1-442F3FEABD88}" destId="{8C0C0E89-1A21-465C-98E7-70F720C537B3}" srcOrd="0" destOrd="0" presId="urn:microsoft.com/office/officeart/2005/8/layout/process1"/>
    <dgm:cxn modelId="{0A71F846-DE1F-476A-8717-08FD7804A146}" srcId="{6EF12A39-E012-4CF6-B53C-2C2063A1334A}" destId="{AEF204C1-5496-416A-A9F1-442F3FEABD88}" srcOrd="0" destOrd="0" parTransId="{4A59A9FF-B433-4062-A0EA-3FA3CA3A4A52}" sibTransId="{05B22118-9380-44F0-990B-7114E85BE64A}"/>
    <dgm:cxn modelId="{2F079A13-DF5C-4D35-BBB5-D2F3A19F1BFE}" type="presOf" srcId="{05B22118-9380-44F0-990B-7114E85BE64A}" destId="{05801E3E-7C66-43C0-ADC2-0F2796FDCAF3}" srcOrd="0" destOrd="0" presId="urn:microsoft.com/office/officeart/2005/8/layout/process1"/>
    <dgm:cxn modelId="{039BA081-05D0-418A-98D0-21B8E368B490}" srcId="{6EF12A39-E012-4CF6-B53C-2C2063A1334A}" destId="{4B2E0C35-01A9-4193-B983-5AA74890E5E0}" srcOrd="1" destOrd="0" parTransId="{107B662A-1A30-4A20-B9FF-280772CF3C44}" sibTransId="{1976ED0C-C393-4CD8-839C-B8E6B5A27E13}"/>
    <dgm:cxn modelId="{5BAB7AC4-A21E-48E8-8BBA-E1022B176D39}" type="presOf" srcId="{4B2E0C35-01A9-4193-B983-5AA74890E5E0}" destId="{59D52996-7233-4A39-9D2D-F8F3118DA5F4}" srcOrd="0" destOrd="0" presId="urn:microsoft.com/office/officeart/2005/8/layout/process1"/>
    <dgm:cxn modelId="{AB2792EC-6E5C-4B8D-B563-8E542B2875AF}" type="presOf" srcId="{6EF12A39-E012-4CF6-B53C-2C2063A1334A}" destId="{A6160C87-F569-4A0B-A53C-BFE86B626230}" srcOrd="0" destOrd="0" presId="urn:microsoft.com/office/officeart/2005/8/layout/process1"/>
    <dgm:cxn modelId="{0CB9F0D3-023E-4325-943D-A5E02B28D593}" type="presOf" srcId="{05B22118-9380-44F0-990B-7114E85BE64A}" destId="{D95D7C58-EFCE-41AB-8112-C7BEBD0BC840}" srcOrd="1" destOrd="0" presId="urn:microsoft.com/office/officeart/2005/8/layout/process1"/>
    <dgm:cxn modelId="{96FF79A8-0FC8-4911-B5EA-7913199BD85D}" type="presParOf" srcId="{A6160C87-F569-4A0B-A53C-BFE86B626230}" destId="{8C0C0E89-1A21-465C-98E7-70F720C537B3}" srcOrd="0" destOrd="0" presId="urn:microsoft.com/office/officeart/2005/8/layout/process1"/>
    <dgm:cxn modelId="{DEE935E9-AF2A-4F75-B0D7-48D73FD10CA7}" type="presParOf" srcId="{A6160C87-F569-4A0B-A53C-BFE86B626230}" destId="{05801E3E-7C66-43C0-ADC2-0F2796FDCAF3}" srcOrd="1" destOrd="0" presId="urn:microsoft.com/office/officeart/2005/8/layout/process1"/>
    <dgm:cxn modelId="{2EFA32EE-88C0-4464-A21B-B757F376D70C}" type="presParOf" srcId="{05801E3E-7C66-43C0-ADC2-0F2796FDCAF3}" destId="{D95D7C58-EFCE-41AB-8112-C7BEBD0BC840}" srcOrd="0" destOrd="0" presId="urn:microsoft.com/office/officeart/2005/8/layout/process1"/>
    <dgm:cxn modelId="{020D9531-1090-4A08-B23C-3CE872E6430F}" type="presParOf" srcId="{A6160C87-F569-4A0B-A53C-BFE86B626230}" destId="{59D52996-7233-4A39-9D2D-F8F3118DA5F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3253BD-31EE-4506-B0D1-9E9A2B40A7F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569894-F37E-4CF3-9518-8ECC6762023F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uk-UA" sz="1800" b="1" baseline="0" dirty="0" smtClean="0">
              <a:solidFill>
                <a:schemeClr val="tx1"/>
              </a:solidFill>
            </a:rPr>
            <a:t>Недостатня кількість поданих пропозицій або допущення до оцінки недостатньої кількості пропозицій</a:t>
          </a:r>
          <a:endParaRPr lang="uk-UA" sz="1800" b="1" dirty="0">
            <a:solidFill>
              <a:schemeClr val="tx1"/>
            </a:solidFill>
          </a:endParaRPr>
        </a:p>
      </dgm:t>
    </dgm:pt>
    <dgm:pt modelId="{D757A540-1C15-4030-81C5-62008F11E994}" type="parTrans" cxnId="{F34FDCDD-38C6-4845-AEFE-5F4D0A6ACB7D}">
      <dgm:prSet/>
      <dgm:spPr/>
      <dgm:t>
        <a:bodyPr/>
        <a:lstStyle/>
        <a:p>
          <a:endParaRPr lang="ru-RU"/>
        </a:p>
      </dgm:t>
    </dgm:pt>
    <dgm:pt modelId="{09166949-5FE1-4E64-9B83-22228C7306F4}" type="sibTrans" cxnId="{F34FDCDD-38C6-4845-AEFE-5F4D0A6ACB7D}">
      <dgm:prSet/>
      <dgm:spPr>
        <a:noFill/>
      </dgm:spPr>
      <dgm:t>
        <a:bodyPr/>
        <a:lstStyle/>
        <a:p>
          <a:endParaRPr lang="ru-RU"/>
        </a:p>
      </dgm:t>
    </dgm:pt>
    <dgm:pt modelId="{B358FAAF-C919-4D36-8090-46E709685724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uk-UA" sz="2000" b="1" baseline="0" dirty="0" smtClean="0">
              <a:solidFill>
                <a:schemeClr val="tx1"/>
              </a:solidFill>
            </a:rPr>
            <a:t>Відхилення всіх пропозицій</a:t>
          </a:r>
          <a:endParaRPr lang="uk-UA" sz="2000" b="1" dirty="0">
            <a:solidFill>
              <a:schemeClr val="tx1"/>
            </a:solidFill>
          </a:endParaRPr>
        </a:p>
      </dgm:t>
    </dgm:pt>
    <dgm:pt modelId="{C6E632CE-9EC5-4FF3-81AC-67E278F8CBFF}" type="parTrans" cxnId="{ACA58274-C288-467E-9CAC-C9842292EE8B}">
      <dgm:prSet/>
      <dgm:spPr/>
      <dgm:t>
        <a:bodyPr/>
        <a:lstStyle/>
        <a:p>
          <a:endParaRPr lang="ru-RU"/>
        </a:p>
      </dgm:t>
    </dgm:pt>
    <dgm:pt modelId="{7462A76E-06F7-4B30-B7A8-DDA4C60C1F83}" type="sibTrans" cxnId="{ACA58274-C288-467E-9CAC-C9842292EE8B}">
      <dgm:prSet/>
      <dgm:spPr/>
      <dgm:t>
        <a:bodyPr/>
        <a:lstStyle/>
        <a:p>
          <a:endParaRPr lang="ru-RU"/>
        </a:p>
      </dgm:t>
    </dgm:pt>
    <dgm:pt modelId="{B5D0F1F8-0D0F-402F-AE9E-9B7713CBBE04}" type="pres">
      <dgm:prSet presAssocID="{683253BD-31EE-4506-B0D1-9E9A2B40A7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F57C20-562C-4498-8DE9-803E23E0C6BB}" type="pres">
      <dgm:prSet presAssocID="{D3569894-F37E-4CF3-9518-8ECC6762023F}" presName="node" presStyleLbl="node1" presStyleIdx="0" presStyleCnt="2" custScaleX="121507" custLinFactNeighborX="12340" custLinFactNeighborY="-9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9D210-721C-4C88-963F-95BE4E96588B}" type="pres">
      <dgm:prSet presAssocID="{09166949-5FE1-4E64-9B83-22228C7306F4}" presName="sibTrans" presStyleLbl="sibTrans2D1" presStyleIdx="0" presStyleCnt="1"/>
      <dgm:spPr/>
      <dgm:t>
        <a:bodyPr/>
        <a:lstStyle/>
        <a:p>
          <a:endParaRPr lang="ru-RU"/>
        </a:p>
      </dgm:t>
    </dgm:pt>
    <dgm:pt modelId="{59A6D5A5-6AD0-4FB6-8982-62530CB54A95}" type="pres">
      <dgm:prSet presAssocID="{09166949-5FE1-4E64-9B83-22228C7306F4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ED1C796-944C-4AC9-9FCC-8DA6CB1328ED}" type="pres">
      <dgm:prSet presAssocID="{B358FAAF-C919-4D36-8090-46E709685724}" presName="node" presStyleLbl="node1" presStyleIdx="1" presStyleCnt="2" custScaleY="83683" custLinFactNeighborX="-46763" custLinFactNeighborY="-17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C590B4-A54E-4F22-B272-3096F8A72F20}" type="presOf" srcId="{D3569894-F37E-4CF3-9518-8ECC6762023F}" destId="{7BF57C20-562C-4498-8DE9-803E23E0C6BB}" srcOrd="0" destOrd="0" presId="urn:microsoft.com/office/officeart/2005/8/layout/process1"/>
    <dgm:cxn modelId="{8DB895C1-1EF5-417C-95F9-50AEE9789948}" type="presOf" srcId="{B358FAAF-C919-4D36-8090-46E709685724}" destId="{5ED1C796-944C-4AC9-9FCC-8DA6CB1328ED}" srcOrd="0" destOrd="0" presId="urn:microsoft.com/office/officeart/2005/8/layout/process1"/>
    <dgm:cxn modelId="{96A34B58-6026-461A-A224-667EBC8C76F2}" type="presOf" srcId="{09166949-5FE1-4E64-9B83-22228C7306F4}" destId="{59A6D5A5-6AD0-4FB6-8982-62530CB54A95}" srcOrd="1" destOrd="0" presId="urn:microsoft.com/office/officeart/2005/8/layout/process1"/>
    <dgm:cxn modelId="{F34FDCDD-38C6-4845-AEFE-5F4D0A6ACB7D}" srcId="{683253BD-31EE-4506-B0D1-9E9A2B40A7F1}" destId="{D3569894-F37E-4CF3-9518-8ECC6762023F}" srcOrd="0" destOrd="0" parTransId="{D757A540-1C15-4030-81C5-62008F11E994}" sibTransId="{09166949-5FE1-4E64-9B83-22228C7306F4}"/>
    <dgm:cxn modelId="{ACA58274-C288-467E-9CAC-C9842292EE8B}" srcId="{683253BD-31EE-4506-B0D1-9E9A2B40A7F1}" destId="{B358FAAF-C919-4D36-8090-46E709685724}" srcOrd="1" destOrd="0" parTransId="{C6E632CE-9EC5-4FF3-81AC-67E278F8CBFF}" sibTransId="{7462A76E-06F7-4B30-B7A8-DDA4C60C1F83}"/>
    <dgm:cxn modelId="{4A7092B4-B764-43D6-B75D-3FB6C8E86D78}" type="presOf" srcId="{683253BD-31EE-4506-B0D1-9E9A2B40A7F1}" destId="{B5D0F1F8-0D0F-402F-AE9E-9B7713CBBE04}" srcOrd="0" destOrd="0" presId="urn:microsoft.com/office/officeart/2005/8/layout/process1"/>
    <dgm:cxn modelId="{4E5B4311-1B02-4591-98AA-7DBEB3416F7C}" type="presOf" srcId="{09166949-5FE1-4E64-9B83-22228C7306F4}" destId="{01E9D210-721C-4C88-963F-95BE4E96588B}" srcOrd="0" destOrd="0" presId="urn:microsoft.com/office/officeart/2005/8/layout/process1"/>
    <dgm:cxn modelId="{986734DC-E94C-440D-B6BC-DD2B937BB155}" type="presParOf" srcId="{B5D0F1F8-0D0F-402F-AE9E-9B7713CBBE04}" destId="{7BF57C20-562C-4498-8DE9-803E23E0C6BB}" srcOrd="0" destOrd="0" presId="urn:microsoft.com/office/officeart/2005/8/layout/process1"/>
    <dgm:cxn modelId="{E36ACE0E-3F89-4C35-BA8E-554EA59B2AE6}" type="presParOf" srcId="{B5D0F1F8-0D0F-402F-AE9E-9B7713CBBE04}" destId="{01E9D210-721C-4C88-963F-95BE4E96588B}" srcOrd="1" destOrd="0" presId="urn:microsoft.com/office/officeart/2005/8/layout/process1"/>
    <dgm:cxn modelId="{618AFA0E-149E-48F6-8019-CD7765FC60B2}" type="presParOf" srcId="{01E9D210-721C-4C88-963F-95BE4E96588B}" destId="{59A6D5A5-6AD0-4FB6-8982-62530CB54A95}" srcOrd="0" destOrd="0" presId="urn:microsoft.com/office/officeart/2005/8/layout/process1"/>
    <dgm:cxn modelId="{BBB5C921-2A89-471A-A3E6-FCCE47008F81}" type="presParOf" srcId="{B5D0F1F8-0D0F-402F-AE9E-9B7713CBBE04}" destId="{5ED1C796-944C-4AC9-9FCC-8DA6CB1328E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F12A39-E012-4CF6-B53C-2C2063A1334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F204C1-5496-416A-A9F1-442F3FEABD88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uk-UA" sz="2000" b="1" baseline="0" dirty="0" smtClean="0">
              <a:solidFill>
                <a:schemeClr val="tx1"/>
              </a:solidFill>
            </a:rPr>
            <a:t>Відсутність подальшої потреби </a:t>
          </a:r>
          <a:endParaRPr lang="uk-UA" sz="2000" b="1" dirty="0">
            <a:solidFill>
              <a:schemeClr val="tx1"/>
            </a:solidFill>
          </a:endParaRPr>
        </a:p>
      </dgm:t>
    </dgm:pt>
    <dgm:pt modelId="{4A59A9FF-B433-4062-A0EA-3FA3CA3A4A52}" type="parTrans" cxnId="{0A71F846-DE1F-476A-8717-08FD7804A146}">
      <dgm:prSet/>
      <dgm:spPr/>
      <dgm:t>
        <a:bodyPr/>
        <a:lstStyle/>
        <a:p>
          <a:endParaRPr lang="ru-RU"/>
        </a:p>
      </dgm:t>
    </dgm:pt>
    <dgm:pt modelId="{05B22118-9380-44F0-990B-7114E85BE64A}" type="sibTrans" cxnId="{0A71F846-DE1F-476A-8717-08FD7804A146}">
      <dgm:prSet/>
      <dgm:spPr>
        <a:noFill/>
      </dgm:spPr>
      <dgm:t>
        <a:bodyPr/>
        <a:lstStyle/>
        <a:p>
          <a:endParaRPr lang="ru-RU"/>
        </a:p>
      </dgm:t>
    </dgm:pt>
    <dgm:pt modelId="{4B2E0C35-01A9-4193-B983-5AA74890E5E0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uk-UA" sz="2000" b="1" baseline="0" dirty="0" smtClean="0">
              <a:solidFill>
                <a:schemeClr val="tx1"/>
              </a:solidFill>
            </a:rPr>
            <a:t>Неможливість усунення порушень</a:t>
          </a:r>
          <a:endParaRPr lang="uk-UA" sz="2000" b="1" dirty="0">
            <a:solidFill>
              <a:schemeClr val="tx1"/>
            </a:solidFill>
          </a:endParaRPr>
        </a:p>
      </dgm:t>
    </dgm:pt>
    <dgm:pt modelId="{107B662A-1A30-4A20-B9FF-280772CF3C44}" type="parTrans" cxnId="{039BA081-05D0-418A-98D0-21B8E368B490}">
      <dgm:prSet/>
      <dgm:spPr/>
      <dgm:t>
        <a:bodyPr/>
        <a:lstStyle/>
        <a:p>
          <a:endParaRPr lang="ru-RU"/>
        </a:p>
      </dgm:t>
    </dgm:pt>
    <dgm:pt modelId="{1976ED0C-C393-4CD8-839C-B8E6B5A27E13}" type="sibTrans" cxnId="{039BA081-05D0-418A-98D0-21B8E368B490}">
      <dgm:prSet/>
      <dgm:spPr/>
      <dgm:t>
        <a:bodyPr/>
        <a:lstStyle/>
        <a:p>
          <a:endParaRPr lang="ru-RU"/>
        </a:p>
      </dgm:t>
    </dgm:pt>
    <dgm:pt modelId="{A6160C87-F569-4A0B-A53C-BFE86B626230}" type="pres">
      <dgm:prSet presAssocID="{6EF12A39-E012-4CF6-B53C-2C2063A133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0C0E89-1A21-465C-98E7-70F720C537B3}" type="pres">
      <dgm:prSet presAssocID="{AEF204C1-5496-416A-A9F1-442F3FEABD88}" presName="node" presStyleLbl="node1" presStyleIdx="0" presStyleCnt="2" custScaleX="33342" custLinFactNeighborX="21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01E3E-7C66-43C0-ADC2-0F2796FDCAF3}" type="pres">
      <dgm:prSet presAssocID="{05B22118-9380-44F0-990B-7114E85BE64A}" presName="sibTrans" presStyleLbl="sibTrans2D1" presStyleIdx="0" presStyleCnt="1" custAng="0" custLinFactX="-48299" custLinFactY="-74125" custLinFactNeighborX="-100000" custLinFactNeighborY="-100000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D95D7C58-EFCE-41AB-8112-C7BEBD0BC840}" type="pres">
      <dgm:prSet presAssocID="{05B22118-9380-44F0-990B-7114E85BE64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9D52996-7233-4A39-9D2D-F8F3118DA5F4}" type="pres">
      <dgm:prSet presAssocID="{4B2E0C35-01A9-4193-B983-5AA74890E5E0}" presName="node" presStyleLbl="node1" presStyleIdx="1" presStyleCnt="2" custScaleX="46964" custScaleY="68972" custLinFactNeighborX="-1377" custLinFactNeighborY="-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CD2BA8-91BD-4899-A5DB-00BE36DD1577}" type="presOf" srcId="{AEF204C1-5496-416A-A9F1-442F3FEABD88}" destId="{8C0C0E89-1A21-465C-98E7-70F720C537B3}" srcOrd="0" destOrd="0" presId="urn:microsoft.com/office/officeart/2005/8/layout/process1"/>
    <dgm:cxn modelId="{0A71F846-DE1F-476A-8717-08FD7804A146}" srcId="{6EF12A39-E012-4CF6-B53C-2C2063A1334A}" destId="{AEF204C1-5496-416A-A9F1-442F3FEABD88}" srcOrd="0" destOrd="0" parTransId="{4A59A9FF-B433-4062-A0EA-3FA3CA3A4A52}" sibTransId="{05B22118-9380-44F0-990B-7114E85BE64A}"/>
    <dgm:cxn modelId="{2F079A13-DF5C-4D35-BBB5-D2F3A19F1BFE}" type="presOf" srcId="{05B22118-9380-44F0-990B-7114E85BE64A}" destId="{05801E3E-7C66-43C0-ADC2-0F2796FDCAF3}" srcOrd="0" destOrd="0" presId="urn:microsoft.com/office/officeart/2005/8/layout/process1"/>
    <dgm:cxn modelId="{039BA081-05D0-418A-98D0-21B8E368B490}" srcId="{6EF12A39-E012-4CF6-B53C-2C2063A1334A}" destId="{4B2E0C35-01A9-4193-B983-5AA74890E5E0}" srcOrd="1" destOrd="0" parTransId="{107B662A-1A30-4A20-B9FF-280772CF3C44}" sibTransId="{1976ED0C-C393-4CD8-839C-B8E6B5A27E13}"/>
    <dgm:cxn modelId="{5BAB7AC4-A21E-48E8-8BBA-E1022B176D39}" type="presOf" srcId="{4B2E0C35-01A9-4193-B983-5AA74890E5E0}" destId="{59D52996-7233-4A39-9D2D-F8F3118DA5F4}" srcOrd="0" destOrd="0" presId="urn:microsoft.com/office/officeart/2005/8/layout/process1"/>
    <dgm:cxn modelId="{AB2792EC-6E5C-4B8D-B563-8E542B2875AF}" type="presOf" srcId="{6EF12A39-E012-4CF6-B53C-2C2063A1334A}" destId="{A6160C87-F569-4A0B-A53C-BFE86B626230}" srcOrd="0" destOrd="0" presId="urn:microsoft.com/office/officeart/2005/8/layout/process1"/>
    <dgm:cxn modelId="{0CB9F0D3-023E-4325-943D-A5E02B28D593}" type="presOf" srcId="{05B22118-9380-44F0-990B-7114E85BE64A}" destId="{D95D7C58-EFCE-41AB-8112-C7BEBD0BC840}" srcOrd="1" destOrd="0" presId="urn:microsoft.com/office/officeart/2005/8/layout/process1"/>
    <dgm:cxn modelId="{96FF79A8-0FC8-4911-B5EA-7913199BD85D}" type="presParOf" srcId="{A6160C87-F569-4A0B-A53C-BFE86B626230}" destId="{8C0C0E89-1A21-465C-98E7-70F720C537B3}" srcOrd="0" destOrd="0" presId="urn:microsoft.com/office/officeart/2005/8/layout/process1"/>
    <dgm:cxn modelId="{DEE935E9-AF2A-4F75-B0D7-48D73FD10CA7}" type="presParOf" srcId="{A6160C87-F569-4A0B-A53C-BFE86B626230}" destId="{05801E3E-7C66-43C0-ADC2-0F2796FDCAF3}" srcOrd="1" destOrd="0" presId="urn:microsoft.com/office/officeart/2005/8/layout/process1"/>
    <dgm:cxn modelId="{2EFA32EE-88C0-4464-A21B-B757F376D70C}" type="presParOf" srcId="{05801E3E-7C66-43C0-ADC2-0F2796FDCAF3}" destId="{D95D7C58-EFCE-41AB-8112-C7BEBD0BC840}" srcOrd="0" destOrd="0" presId="urn:microsoft.com/office/officeart/2005/8/layout/process1"/>
    <dgm:cxn modelId="{020D9531-1090-4A08-B23C-3CE872E6430F}" type="presParOf" srcId="{A6160C87-F569-4A0B-A53C-BFE86B626230}" destId="{59D52996-7233-4A39-9D2D-F8F3118DA5F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3253BD-31EE-4506-B0D1-9E9A2B40A7F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569894-F37E-4CF3-9518-8ECC6762023F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uk-UA" sz="1800" b="1" dirty="0" smtClean="0">
              <a:solidFill>
                <a:schemeClr val="tx1"/>
              </a:solidFill>
            </a:rPr>
            <a:t>Відсутність пропозицій</a:t>
          </a:r>
          <a:endParaRPr lang="uk-UA" sz="1800" b="1" dirty="0">
            <a:solidFill>
              <a:schemeClr val="tx1"/>
            </a:solidFill>
          </a:endParaRPr>
        </a:p>
      </dgm:t>
    </dgm:pt>
    <dgm:pt modelId="{D757A540-1C15-4030-81C5-62008F11E994}" type="parTrans" cxnId="{F34FDCDD-38C6-4845-AEFE-5F4D0A6ACB7D}">
      <dgm:prSet/>
      <dgm:spPr/>
      <dgm:t>
        <a:bodyPr/>
        <a:lstStyle/>
        <a:p>
          <a:endParaRPr lang="ru-RU"/>
        </a:p>
      </dgm:t>
    </dgm:pt>
    <dgm:pt modelId="{09166949-5FE1-4E64-9B83-22228C7306F4}" type="sibTrans" cxnId="{F34FDCDD-38C6-4845-AEFE-5F4D0A6ACB7D}">
      <dgm:prSet/>
      <dgm:spPr>
        <a:noFill/>
      </dgm:spPr>
      <dgm:t>
        <a:bodyPr/>
        <a:lstStyle/>
        <a:p>
          <a:endParaRPr lang="ru-RU"/>
        </a:p>
      </dgm:t>
    </dgm:pt>
    <dgm:pt modelId="{B358FAAF-C919-4D36-8090-46E709685724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uk-UA" sz="2000" b="1" baseline="0" dirty="0" smtClean="0">
              <a:solidFill>
                <a:schemeClr val="tx1"/>
              </a:solidFill>
            </a:rPr>
            <a:t>Відхилення всіх пропозицій</a:t>
          </a:r>
          <a:endParaRPr lang="uk-UA" sz="2000" b="1" dirty="0">
            <a:solidFill>
              <a:schemeClr val="tx1"/>
            </a:solidFill>
          </a:endParaRPr>
        </a:p>
      </dgm:t>
    </dgm:pt>
    <dgm:pt modelId="{C6E632CE-9EC5-4FF3-81AC-67E278F8CBFF}" type="parTrans" cxnId="{ACA58274-C288-467E-9CAC-C9842292EE8B}">
      <dgm:prSet/>
      <dgm:spPr/>
      <dgm:t>
        <a:bodyPr/>
        <a:lstStyle/>
        <a:p>
          <a:endParaRPr lang="ru-RU"/>
        </a:p>
      </dgm:t>
    </dgm:pt>
    <dgm:pt modelId="{7462A76E-06F7-4B30-B7A8-DDA4C60C1F83}" type="sibTrans" cxnId="{ACA58274-C288-467E-9CAC-C9842292EE8B}">
      <dgm:prSet/>
      <dgm:spPr/>
      <dgm:t>
        <a:bodyPr/>
        <a:lstStyle/>
        <a:p>
          <a:endParaRPr lang="ru-RU"/>
        </a:p>
      </dgm:t>
    </dgm:pt>
    <dgm:pt modelId="{B5D0F1F8-0D0F-402F-AE9E-9B7713CBBE04}" type="pres">
      <dgm:prSet presAssocID="{683253BD-31EE-4506-B0D1-9E9A2B40A7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F57C20-562C-4498-8DE9-803E23E0C6BB}" type="pres">
      <dgm:prSet presAssocID="{D3569894-F37E-4CF3-9518-8ECC6762023F}" presName="node" presStyleLbl="node1" presStyleIdx="0" presStyleCnt="2" custScaleX="63316" custScaleY="37498" custLinFactNeighborX="45447" custLinFactNeighborY="-21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9D210-721C-4C88-963F-95BE4E96588B}" type="pres">
      <dgm:prSet presAssocID="{09166949-5FE1-4E64-9B83-22228C7306F4}" presName="sibTrans" presStyleLbl="sibTrans2D1" presStyleIdx="0" presStyleCnt="1"/>
      <dgm:spPr/>
      <dgm:t>
        <a:bodyPr/>
        <a:lstStyle/>
        <a:p>
          <a:endParaRPr lang="ru-RU"/>
        </a:p>
      </dgm:t>
    </dgm:pt>
    <dgm:pt modelId="{59A6D5A5-6AD0-4FB6-8982-62530CB54A95}" type="pres">
      <dgm:prSet presAssocID="{09166949-5FE1-4E64-9B83-22228C7306F4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ED1C796-944C-4AC9-9FCC-8DA6CB1328ED}" type="pres">
      <dgm:prSet presAssocID="{B358FAAF-C919-4D36-8090-46E709685724}" presName="node" presStyleLbl="node1" presStyleIdx="1" presStyleCnt="2" custScaleX="45842" custScaleY="51543" custLinFactNeighborX="-46763" custLinFactNeighborY="-17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C590B4-A54E-4F22-B272-3096F8A72F20}" type="presOf" srcId="{D3569894-F37E-4CF3-9518-8ECC6762023F}" destId="{7BF57C20-562C-4498-8DE9-803E23E0C6BB}" srcOrd="0" destOrd="0" presId="urn:microsoft.com/office/officeart/2005/8/layout/process1"/>
    <dgm:cxn modelId="{8DB895C1-1EF5-417C-95F9-50AEE9789948}" type="presOf" srcId="{B358FAAF-C919-4D36-8090-46E709685724}" destId="{5ED1C796-944C-4AC9-9FCC-8DA6CB1328ED}" srcOrd="0" destOrd="0" presId="urn:microsoft.com/office/officeart/2005/8/layout/process1"/>
    <dgm:cxn modelId="{96A34B58-6026-461A-A224-667EBC8C76F2}" type="presOf" srcId="{09166949-5FE1-4E64-9B83-22228C7306F4}" destId="{59A6D5A5-6AD0-4FB6-8982-62530CB54A95}" srcOrd="1" destOrd="0" presId="urn:microsoft.com/office/officeart/2005/8/layout/process1"/>
    <dgm:cxn modelId="{F34FDCDD-38C6-4845-AEFE-5F4D0A6ACB7D}" srcId="{683253BD-31EE-4506-B0D1-9E9A2B40A7F1}" destId="{D3569894-F37E-4CF3-9518-8ECC6762023F}" srcOrd="0" destOrd="0" parTransId="{D757A540-1C15-4030-81C5-62008F11E994}" sibTransId="{09166949-5FE1-4E64-9B83-22228C7306F4}"/>
    <dgm:cxn modelId="{ACA58274-C288-467E-9CAC-C9842292EE8B}" srcId="{683253BD-31EE-4506-B0D1-9E9A2B40A7F1}" destId="{B358FAAF-C919-4D36-8090-46E709685724}" srcOrd="1" destOrd="0" parTransId="{C6E632CE-9EC5-4FF3-81AC-67E278F8CBFF}" sibTransId="{7462A76E-06F7-4B30-B7A8-DDA4C60C1F83}"/>
    <dgm:cxn modelId="{4A7092B4-B764-43D6-B75D-3FB6C8E86D78}" type="presOf" srcId="{683253BD-31EE-4506-B0D1-9E9A2B40A7F1}" destId="{B5D0F1F8-0D0F-402F-AE9E-9B7713CBBE04}" srcOrd="0" destOrd="0" presId="urn:microsoft.com/office/officeart/2005/8/layout/process1"/>
    <dgm:cxn modelId="{4E5B4311-1B02-4591-98AA-7DBEB3416F7C}" type="presOf" srcId="{09166949-5FE1-4E64-9B83-22228C7306F4}" destId="{01E9D210-721C-4C88-963F-95BE4E96588B}" srcOrd="0" destOrd="0" presId="urn:microsoft.com/office/officeart/2005/8/layout/process1"/>
    <dgm:cxn modelId="{986734DC-E94C-440D-B6BC-DD2B937BB155}" type="presParOf" srcId="{B5D0F1F8-0D0F-402F-AE9E-9B7713CBBE04}" destId="{7BF57C20-562C-4498-8DE9-803E23E0C6BB}" srcOrd="0" destOrd="0" presId="urn:microsoft.com/office/officeart/2005/8/layout/process1"/>
    <dgm:cxn modelId="{E36ACE0E-3F89-4C35-BA8E-554EA59B2AE6}" type="presParOf" srcId="{B5D0F1F8-0D0F-402F-AE9E-9B7713CBBE04}" destId="{01E9D210-721C-4C88-963F-95BE4E96588B}" srcOrd="1" destOrd="0" presId="urn:microsoft.com/office/officeart/2005/8/layout/process1"/>
    <dgm:cxn modelId="{618AFA0E-149E-48F6-8019-CD7765FC60B2}" type="presParOf" srcId="{01E9D210-721C-4C88-963F-95BE4E96588B}" destId="{59A6D5A5-6AD0-4FB6-8982-62530CB54A95}" srcOrd="0" destOrd="0" presId="urn:microsoft.com/office/officeart/2005/8/layout/process1"/>
    <dgm:cxn modelId="{BBB5C921-2A89-471A-A3E6-FCCE47008F81}" type="presParOf" srcId="{B5D0F1F8-0D0F-402F-AE9E-9B7713CBBE04}" destId="{5ED1C796-944C-4AC9-9FCC-8DA6CB1328E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74A25-C1ED-44BA-93B8-6D3B821DB0A6}">
      <dsp:nvSpPr>
        <dsp:cNvPr id="0" name=""/>
        <dsp:cNvSpPr/>
      </dsp:nvSpPr>
      <dsp:spPr>
        <a:xfrm>
          <a:off x="777333" y="0"/>
          <a:ext cx="8809784" cy="4163324"/>
        </a:xfrm>
        <a:prstGeom prst="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067BD-8F9E-46EC-A165-70253EA30429}">
      <dsp:nvSpPr>
        <dsp:cNvPr id="0" name=""/>
        <dsp:cNvSpPr/>
      </dsp:nvSpPr>
      <dsp:spPr>
        <a:xfrm>
          <a:off x="75843" y="1229745"/>
          <a:ext cx="4016225" cy="1665329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Неможливість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відмінити</a:t>
          </a:r>
          <a:r>
            <a:rPr lang="ru-RU" sz="2400" b="1" kern="1200" dirty="0" smtClean="0"/>
            <a:t> тендер в </a:t>
          </a:r>
          <a:r>
            <a:rPr lang="ru-RU" sz="2400" b="1" kern="1200" dirty="0" err="1" smtClean="0"/>
            <a:t>період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оскарження</a:t>
          </a:r>
          <a:r>
            <a:rPr lang="ru-RU" sz="2400" b="1" kern="1200" dirty="0" smtClean="0"/>
            <a:t> </a:t>
          </a:r>
          <a:endParaRPr lang="ru-RU" sz="2400" b="1" kern="1200" dirty="0"/>
        </a:p>
      </dsp:txBody>
      <dsp:txXfrm>
        <a:off x="157138" y="1311040"/>
        <a:ext cx="3853635" cy="1502739"/>
      </dsp:txXfrm>
    </dsp:sp>
    <dsp:sp modelId="{2EFCBFB3-B69C-49CF-BE1B-8B9363D64D56}">
      <dsp:nvSpPr>
        <dsp:cNvPr id="0" name=""/>
        <dsp:cNvSpPr/>
      </dsp:nvSpPr>
      <dsp:spPr>
        <a:xfrm>
          <a:off x="4933836" y="1244800"/>
          <a:ext cx="4016225" cy="1665329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Відповідальність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керівника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замовника</a:t>
          </a:r>
          <a:r>
            <a:rPr lang="ru-RU" sz="2400" b="1" kern="1200" dirty="0" smtClean="0"/>
            <a:t> за </a:t>
          </a:r>
          <a:r>
            <a:rPr lang="ru-RU" sz="2400" b="1" kern="1200" dirty="0" err="1" smtClean="0"/>
            <a:t>невиконання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рішення</a:t>
          </a:r>
          <a:r>
            <a:rPr lang="ru-RU" sz="2400" b="1" kern="1200" dirty="0" smtClean="0"/>
            <a:t> АМКУ </a:t>
          </a:r>
          <a:endParaRPr lang="ru-RU" sz="2400" b="1" kern="1200" dirty="0"/>
        </a:p>
      </dsp:txBody>
      <dsp:txXfrm>
        <a:off x="5015131" y="1326095"/>
        <a:ext cx="3853635" cy="15027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74A25-C1ED-44BA-93B8-6D3B821DB0A6}">
      <dsp:nvSpPr>
        <dsp:cNvPr id="0" name=""/>
        <dsp:cNvSpPr/>
      </dsp:nvSpPr>
      <dsp:spPr>
        <a:xfrm>
          <a:off x="0" y="0"/>
          <a:ext cx="10941532" cy="415906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E8C21-E555-4011-B057-33A9A396AE52}">
      <dsp:nvSpPr>
        <dsp:cNvPr id="0" name=""/>
        <dsp:cNvSpPr/>
      </dsp:nvSpPr>
      <dsp:spPr>
        <a:xfrm>
          <a:off x="70409" y="1230932"/>
          <a:ext cx="1891278" cy="169719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Оплата </a:t>
          </a:r>
          <a:r>
            <a:rPr lang="ru-RU" sz="2000" b="1" kern="1200" dirty="0" err="1" smtClean="0">
              <a:solidFill>
                <a:schemeClr val="tx1"/>
              </a:solidFill>
            </a:rPr>
            <a:t>скарги</a:t>
          </a:r>
          <a:r>
            <a:rPr lang="ru-RU" sz="2000" b="1" kern="1200" dirty="0" smtClean="0">
              <a:solidFill>
                <a:schemeClr val="tx1"/>
              </a:solidFill>
            </a:rPr>
            <a:t> через систему </a:t>
          </a:r>
          <a:r>
            <a:rPr lang="ru-RU" sz="2000" b="1" kern="1200" dirty="0" err="1" smtClean="0">
              <a:solidFill>
                <a:schemeClr val="tx1"/>
              </a:solidFill>
            </a:rPr>
            <a:t>електронних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закупівель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53259" y="1313782"/>
        <a:ext cx="1725578" cy="1531496"/>
      </dsp:txXfrm>
    </dsp:sp>
    <dsp:sp modelId="{5F6F7BA0-E056-468F-AC71-31AE840D9432}">
      <dsp:nvSpPr>
        <dsp:cNvPr id="0" name=""/>
        <dsp:cNvSpPr/>
      </dsp:nvSpPr>
      <dsp:spPr>
        <a:xfrm>
          <a:off x="2312712" y="1199315"/>
          <a:ext cx="1923112" cy="176043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Можливість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подання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скарги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щодо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окремого</a:t>
          </a:r>
          <a:r>
            <a:rPr lang="ru-RU" sz="2000" b="1" kern="1200" dirty="0" smtClean="0">
              <a:solidFill>
                <a:schemeClr val="tx1"/>
              </a:solidFill>
            </a:rPr>
            <a:t> лота (</a:t>
          </a:r>
          <a:r>
            <a:rPr lang="ru-RU" sz="2000" b="1" kern="1200" dirty="0" err="1" smtClean="0">
              <a:solidFill>
                <a:schemeClr val="tx1"/>
              </a:solidFill>
            </a:rPr>
            <a:t>лотів</a:t>
          </a:r>
          <a:r>
            <a:rPr lang="ru-RU" sz="2000" b="1" kern="1200" dirty="0" smtClean="0">
              <a:solidFill>
                <a:schemeClr val="tx1"/>
              </a:solidFill>
            </a:rPr>
            <a:t>)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398649" y="1285252"/>
        <a:ext cx="1751238" cy="1588556"/>
      </dsp:txXfrm>
    </dsp:sp>
    <dsp:sp modelId="{2EFCBFB3-B69C-49CF-BE1B-8B9363D64D56}">
      <dsp:nvSpPr>
        <dsp:cNvPr id="0" name=""/>
        <dsp:cNvSpPr/>
      </dsp:nvSpPr>
      <dsp:spPr>
        <a:xfrm>
          <a:off x="4652825" y="1199315"/>
          <a:ext cx="1919409" cy="176043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Неможливість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відкликати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скаргу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738762" y="1285252"/>
        <a:ext cx="1747535" cy="1588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44169-43A2-490F-A915-94A93049A306}">
      <dsp:nvSpPr>
        <dsp:cNvPr id="0" name=""/>
        <dsp:cNvSpPr/>
      </dsp:nvSpPr>
      <dsp:spPr>
        <a:xfrm>
          <a:off x="0" y="0"/>
          <a:ext cx="10363826" cy="1908636"/>
        </a:xfrm>
        <a:prstGeom prst="roundRect">
          <a:avLst/>
        </a:prstGeom>
        <a:solidFill>
          <a:schemeClr val="accent6">
            <a:tint val="69000"/>
            <a:satMod val="105000"/>
            <a:lumMod val="110000"/>
          </a:schemeClr>
        </a:solidFill>
        <a:ln w="9525" cap="flat" cmpd="sng" algn="ctr">
          <a:solidFill>
            <a:schemeClr val="accent6">
              <a:shade val="60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baseline="0" dirty="0" smtClean="0"/>
            <a:t>Збільшення ціни за одиницю товару до 10 відсотків - не частіше ніж </a:t>
          </a:r>
          <a:r>
            <a:rPr lang="uk-UA" sz="2800" b="1" kern="1200" baseline="0" dirty="0" smtClean="0">
              <a:solidFill>
                <a:srgbClr val="FF0000"/>
              </a:solidFill>
            </a:rPr>
            <a:t>один раз на 90 днів </a:t>
          </a:r>
          <a:r>
            <a:rPr lang="uk-UA" sz="2800" b="1" kern="1200" baseline="0" dirty="0" smtClean="0"/>
            <a:t>з моменту підписання договору</a:t>
          </a:r>
          <a:endParaRPr lang="uk-UA" sz="2800" b="1" kern="1200" dirty="0"/>
        </a:p>
      </dsp:txBody>
      <dsp:txXfrm>
        <a:off x="93172" y="93172"/>
        <a:ext cx="10177482" cy="1722292"/>
      </dsp:txXfrm>
    </dsp:sp>
    <dsp:sp modelId="{14668EDC-9621-40B2-B886-E86160BF29F2}">
      <dsp:nvSpPr>
        <dsp:cNvPr id="0" name=""/>
        <dsp:cNvSpPr/>
      </dsp:nvSpPr>
      <dsp:spPr>
        <a:xfrm>
          <a:off x="0" y="2195484"/>
          <a:ext cx="10363826" cy="2248706"/>
        </a:xfrm>
        <a:prstGeom prst="roundRect">
          <a:avLst/>
        </a:prstGeom>
        <a:solidFill>
          <a:schemeClr val="accent1">
            <a:tint val="69000"/>
            <a:satMod val="105000"/>
            <a:lumMod val="110000"/>
          </a:schemeClr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baseline="0" dirty="0" smtClean="0"/>
            <a:t>Якщо учасник стає переможцем декількох або всіх лотів, замовник може укласти </a:t>
          </a:r>
          <a:r>
            <a:rPr lang="uk-UA" sz="2800" b="1" kern="1200" baseline="0" dirty="0" smtClean="0">
              <a:solidFill>
                <a:srgbClr val="FF0000"/>
              </a:solidFill>
            </a:rPr>
            <a:t>один договір про закупівлю</a:t>
          </a:r>
          <a:r>
            <a:rPr lang="uk-UA" sz="2800" b="1" kern="1200" baseline="0" dirty="0" smtClean="0"/>
            <a:t>, об’єднавши лоти</a:t>
          </a:r>
          <a:endParaRPr lang="uk-UA" sz="2800" b="1" kern="1200" dirty="0"/>
        </a:p>
      </dsp:txBody>
      <dsp:txXfrm>
        <a:off x="109773" y="2305257"/>
        <a:ext cx="10144280" cy="2029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FD2C4-AAF5-4B8D-ABAA-CF5372975383}">
      <dsp:nvSpPr>
        <dsp:cNvPr id="0" name=""/>
        <dsp:cNvSpPr/>
      </dsp:nvSpPr>
      <dsp:spPr>
        <a:xfrm>
          <a:off x="995887" y="340875"/>
          <a:ext cx="3620047" cy="125719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B1918-86C5-4EBF-8B7E-1CF49E8EA493}">
      <dsp:nvSpPr>
        <dsp:cNvPr id="0" name=""/>
        <dsp:cNvSpPr/>
      </dsp:nvSpPr>
      <dsp:spPr>
        <a:xfrm>
          <a:off x="2455458" y="3391912"/>
          <a:ext cx="701559" cy="44899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B0788F-EC5E-4046-ADE8-9FA33EA20AAB}">
      <dsp:nvSpPr>
        <dsp:cNvPr id="0" name=""/>
        <dsp:cNvSpPr/>
      </dsp:nvSpPr>
      <dsp:spPr>
        <a:xfrm>
          <a:off x="1122495" y="3751110"/>
          <a:ext cx="3367485" cy="841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/>
            <a:t>Річний</a:t>
          </a:r>
          <a:r>
            <a:rPr lang="ru-RU" sz="2300" b="1" kern="1200" dirty="0" smtClean="0"/>
            <a:t> план </a:t>
          </a:r>
          <a:r>
            <a:rPr lang="ru-RU" sz="2300" b="1" kern="1200" dirty="0" err="1" smtClean="0"/>
            <a:t>закупівель</a:t>
          </a:r>
          <a:endParaRPr lang="ru-RU" sz="2300" b="1" kern="1200" dirty="0"/>
        </a:p>
      </dsp:txBody>
      <dsp:txXfrm>
        <a:off x="1122495" y="3751110"/>
        <a:ext cx="3367485" cy="841871"/>
      </dsp:txXfrm>
    </dsp:sp>
    <dsp:sp modelId="{A39A2B91-47D9-4A14-961C-B5B44336533F}">
      <dsp:nvSpPr>
        <dsp:cNvPr id="0" name=""/>
        <dsp:cNvSpPr/>
      </dsp:nvSpPr>
      <dsp:spPr>
        <a:xfrm>
          <a:off x="1913753" y="375571"/>
          <a:ext cx="1784273" cy="15966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Додаток</a:t>
          </a:r>
          <a:r>
            <a:rPr lang="ru-RU" sz="2000" b="1" kern="1200" dirty="0" smtClean="0">
              <a:solidFill>
                <a:schemeClr val="tx1"/>
              </a:solidFill>
            </a:rPr>
            <a:t> до </a:t>
          </a:r>
          <a:r>
            <a:rPr lang="ru-RU" sz="2000" b="1" kern="1200" dirty="0" err="1" smtClean="0">
              <a:solidFill>
                <a:schemeClr val="tx1"/>
              </a:solidFill>
            </a:rPr>
            <a:t>річного</a:t>
          </a:r>
          <a:r>
            <a:rPr lang="ru-RU" sz="2000" b="1" kern="1200" dirty="0" smtClean="0">
              <a:solidFill>
                <a:schemeClr val="tx1"/>
              </a:solidFill>
            </a:rPr>
            <a:t> плану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175054" y="609399"/>
        <a:ext cx="1261671" cy="1129020"/>
      </dsp:txXfrm>
    </dsp:sp>
    <dsp:sp modelId="{BD0E27BD-94E9-4111-9B15-4B3843955402}">
      <dsp:nvSpPr>
        <dsp:cNvPr id="0" name=""/>
        <dsp:cNvSpPr/>
      </dsp:nvSpPr>
      <dsp:spPr>
        <a:xfrm>
          <a:off x="841871" y="159125"/>
          <a:ext cx="3928733" cy="314298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extrusionH="190500" prstMaterial="matte">
          <a:bevelT w="120650" h="38100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B7302-156F-4AA4-977B-7C345866AD7E}">
      <dsp:nvSpPr>
        <dsp:cNvPr id="0" name=""/>
        <dsp:cNvSpPr/>
      </dsp:nvSpPr>
      <dsp:spPr>
        <a:xfrm>
          <a:off x="0" y="794477"/>
          <a:ext cx="1871571" cy="1748538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rgbClr val="FFFF00"/>
              </a:solidFill>
            </a:rPr>
            <a:t>Ціна тендерної пропозиції</a:t>
          </a:r>
          <a:endParaRPr lang="ru-RU" sz="2800" kern="1200" dirty="0">
            <a:solidFill>
              <a:srgbClr val="FFFF00"/>
            </a:solidFill>
          </a:endParaRPr>
        </a:p>
      </dsp:txBody>
      <dsp:txXfrm>
        <a:off x="0" y="794477"/>
        <a:ext cx="1871571" cy="1748538"/>
      </dsp:txXfrm>
    </dsp:sp>
    <dsp:sp modelId="{15179746-28FE-4C4B-9B89-BCED88B10664}">
      <dsp:nvSpPr>
        <dsp:cNvPr id="0" name=""/>
        <dsp:cNvSpPr/>
      </dsp:nvSpPr>
      <dsp:spPr>
        <a:xfrm>
          <a:off x="3178122" y="697159"/>
          <a:ext cx="2133710" cy="1876436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solidFill>
                <a:srgbClr val="FFFF00"/>
              </a:solidFill>
            </a:rPr>
            <a:t>Очікувана</a:t>
          </a:r>
          <a:r>
            <a:rPr lang="ru-RU" sz="2800" kern="1200" dirty="0" smtClean="0">
              <a:solidFill>
                <a:srgbClr val="FFFF00"/>
              </a:solidFill>
            </a:rPr>
            <a:t> </a:t>
          </a:r>
          <a:r>
            <a:rPr lang="ru-RU" sz="2800" kern="1200" dirty="0" err="1" smtClean="0">
              <a:solidFill>
                <a:srgbClr val="FFFF00"/>
              </a:solidFill>
            </a:rPr>
            <a:t>вартість</a:t>
          </a:r>
          <a:r>
            <a:rPr lang="ru-RU" sz="2800" kern="1200" dirty="0" smtClean="0">
              <a:solidFill>
                <a:srgbClr val="FFFF00"/>
              </a:solidFill>
            </a:rPr>
            <a:t> предмету </a:t>
          </a:r>
          <a:r>
            <a:rPr lang="ru-RU" sz="2800" kern="1200" dirty="0" err="1" smtClean="0">
              <a:solidFill>
                <a:srgbClr val="FFFF00"/>
              </a:solidFill>
            </a:rPr>
            <a:t>закупівлі</a:t>
          </a:r>
          <a:endParaRPr lang="ru-RU" sz="2800" kern="1200" dirty="0">
            <a:solidFill>
              <a:srgbClr val="FFFF00"/>
            </a:solidFill>
          </a:endParaRPr>
        </a:p>
      </dsp:txBody>
      <dsp:txXfrm>
        <a:off x="3178122" y="697159"/>
        <a:ext cx="2133710" cy="18764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C0E89-1A21-465C-98E7-70F720C537B3}">
      <dsp:nvSpPr>
        <dsp:cNvPr id="0" name=""/>
        <dsp:cNvSpPr/>
      </dsp:nvSpPr>
      <dsp:spPr>
        <a:xfrm>
          <a:off x="179987" y="0"/>
          <a:ext cx="2126680" cy="123040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solidFill>
                <a:schemeClr val="tx1"/>
              </a:solidFill>
            </a:rPr>
            <a:t>Відсутність потреби 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216024" y="36037"/>
        <a:ext cx="2054606" cy="1158327"/>
      </dsp:txXfrm>
    </dsp:sp>
    <dsp:sp modelId="{05801E3E-7C66-43C0-ADC2-0F2796FDCAF3}">
      <dsp:nvSpPr>
        <dsp:cNvPr id="0" name=""/>
        <dsp:cNvSpPr/>
      </dsp:nvSpPr>
      <dsp:spPr>
        <a:xfrm>
          <a:off x="2096056" y="-263708"/>
          <a:ext cx="208259" cy="527416"/>
        </a:xfrm>
        <a:prstGeom prst="down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096056" y="-158225"/>
        <a:ext cx="145781" cy="316450"/>
      </dsp:txXfrm>
    </dsp:sp>
    <dsp:sp modelId="{59D52996-7233-4A39-9D2D-F8F3118DA5F4}">
      <dsp:nvSpPr>
        <dsp:cNvPr id="0" name=""/>
        <dsp:cNvSpPr/>
      </dsp:nvSpPr>
      <dsp:spPr>
        <a:xfrm>
          <a:off x="2699609" y="0"/>
          <a:ext cx="2126680" cy="123040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solidFill>
                <a:schemeClr val="tx1"/>
              </a:solidFill>
            </a:rPr>
            <a:t>Неможливість усунення порушень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2735646" y="36037"/>
        <a:ext cx="2054606" cy="11583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57C20-562C-4498-8DE9-803E23E0C6BB}">
      <dsp:nvSpPr>
        <dsp:cNvPr id="0" name=""/>
        <dsp:cNvSpPr/>
      </dsp:nvSpPr>
      <dsp:spPr>
        <a:xfrm>
          <a:off x="99243" y="6"/>
          <a:ext cx="2369401" cy="148452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>
              <a:solidFill>
                <a:schemeClr val="tx1"/>
              </a:solidFill>
            </a:rPr>
            <a:t>Недостатня кількість поданих пропозицій або допущення до оцінки недостатньої кількості пропозицій</a:t>
          </a:r>
          <a:endParaRPr lang="uk-UA" sz="1800" b="1" kern="1200" dirty="0">
            <a:solidFill>
              <a:schemeClr val="tx1"/>
            </a:solidFill>
          </a:endParaRPr>
        </a:p>
      </dsp:txBody>
      <dsp:txXfrm>
        <a:off x="142723" y="43486"/>
        <a:ext cx="2282441" cy="1397565"/>
      </dsp:txXfrm>
    </dsp:sp>
    <dsp:sp modelId="{01E9D210-721C-4C88-963F-95BE4E96588B}">
      <dsp:nvSpPr>
        <dsp:cNvPr id="0" name=""/>
        <dsp:cNvSpPr/>
      </dsp:nvSpPr>
      <dsp:spPr>
        <a:xfrm rot="21441474">
          <a:off x="2548304" y="438217"/>
          <a:ext cx="169249" cy="48360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548331" y="536108"/>
        <a:ext cx="118474" cy="290161"/>
      </dsp:txXfrm>
    </dsp:sp>
    <dsp:sp modelId="{5ED1C796-944C-4AC9-9FCC-8DA6CB1328ED}">
      <dsp:nvSpPr>
        <dsp:cNvPr id="0" name=""/>
        <dsp:cNvSpPr/>
      </dsp:nvSpPr>
      <dsp:spPr>
        <a:xfrm>
          <a:off x="2787643" y="6739"/>
          <a:ext cx="1950012" cy="124229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solidFill>
                <a:schemeClr val="tx1"/>
              </a:solidFill>
            </a:rPr>
            <a:t>Відхилення всіх пропозицій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2824029" y="43125"/>
        <a:ext cx="1877240" cy="11695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C0E89-1A21-465C-98E7-70F720C537B3}">
      <dsp:nvSpPr>
        <dsp:cNvPr id="0" name=""/>
        <dsp:cNvSpPr/>
      </dsp:nvSpPr>
      <dsp:spPr>
        <a:xfrm>
          <a:off x="444125" y="0"/>
          <a:ext cx="1757023" cy="123040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solidFill>
                <a:schemeClr val="tx1"/>
              </a:solidFill>
            </a:rPr>
            <a:t>Відсутність подальшої потреби 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480162" y="36037"/>
        <a:ext cx="1684949" cy="1158327"/>
      </dsp:txXfrm>
    </dsp:sp>
    <dsp:sp modelId="{05801E3E-7C66-43C0-ADC2-0F2796FDCAF3}">
      <dsp:nvSpPr>
        <dsp:cNvPr id="0" name=""/>
        <dsp:cNvSpPr/>
      </dsp:nvSpPr>
      <dsp:spPr>
        <a:xfrm>
          <a:off x="1324634" y="-615200"/>
          <a:ext cx="866727" cy="1230401"/>
        </a:xfrm>
        <a:prstGeom prst="downArrow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1324634" y="-369120"/>
        <a:ext cx="606709" cy="738241"/>
      </dsp:txXfrm>
    </dsp:sp>
    <dsp:sp modelId="{59D52996-7233-4A39-9D2D-F8F3118DA5F4}">
      <dsp:nvSpPr>
        <dsp:cNvPr id="0" name=""/>
        <dsp:cNvSpPr/>
      </dsp:nvSpPr>
      <dsp:spPr>
        <a:xfrm>
          <a:off x="3836484" y="0"/>
          <a:ext cx="2474862" cy="123040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solidFill>
                <a:schemeClr val="tx1"/>
              </a:solidFill>
            </a:rPr>
            <a:t>Неможливість усунення порушень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3872521" y="36037"/>
        <a:ext cx="2402788" cy="11583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57C20-562C-4498-8DE9-803E23E0C6BB}">
      <dsp:nvSpPr>
        <dsp:cNvPr id="0" name=""/>
        <dsp:cNvSpPr/>
      </dsp:nvSpPr>
      <dsp:spPr>
        <a:xfrm>
          <a:off x="623689" y="57824"/>
          <a:ext cx="2165546" cy="769508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Відсутність пропозицій</a:t>
          </a:r>
          <a:endParaRPr lang="uk-UA" sz="1800" b="1" kern="1200" dirty="0">
            <a:solidFill>
              <a:schemeClr val="tx1"/>
            </a:solidFill>
          </a:endParaRPr>
        </a:p>
      </dsp:txBody>
      <dsp:txXfrm>
        <a:off x="646227" y="80362"/>
        <a:ext cx="2120470" cy="724432"/>
      </dsp:txXfrm>
    </dsp:sp>
    <dsp:sp modelId="{01E9D210-721C-4C88-963F-95BE4E96588B}">
      <dsp:nvSpPr>
        <dsp:cNvPr id="0" name=""/>
        <dsp:cNvSpPr/>
      </dsp:nvSpPr>
      <dsp:spPr>
        <a:xfrm rot="150226">
          <a:off x="2815852" y="68218"/>
          <a:ext cx="56538" cy="848214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2815860" y="237491"/>
        <a:ext cx="39577" cy="508928"/>
      </dsp:txXfrm>
    </dsp:sp>
    <dsp:sp modelId="{5ED1C796-944C-4AC9-9FCC-8DA6CB1328ED}">
      <dsp:nvSpPr>
        <dsp:cNvPr id="0" name=""/>
        <dsp:cNvSpPr/>
      </dsp:nvSpPr>
      <dsp:spPr>
        <a:xfrm>
          <a:off x="2895810" y="0"/>
          <a:ext cx="1567897" cy="105773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solidFill>
                <a:schemeClr val="tx1"/>
              </a:solidFill>
            </a:rPr>
            <a:t>Відхилення всіх пропозицій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2926790" y="30980"/>
        <a:ext cx="1505937" cy="995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AD3D9F6-577B-47A4-AC62-CC88146488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99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24.jp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23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25.pn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23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1450230"/>
          </a:xfrm>
        </p:spPr>
        <p:txBody>
          <a:bodyPr/>
          <a:lstStyle/>
          <a:p>
            <a:r>
              <a:rPr lang="uk-UA" b="1" dirty="0" smtClean="0"/>
              <a:t>Закон </a:t>
            </a:r>
            <a:r>
              <a:rPr lang="uk-UA" b="1" dirty="0" err="1" smtClean="0"/>
              <a:t>україни</a:t>
            </a:r>
            <a:r>
              <a:rPr lang="uk-UA" b="1" dirty="0" smtClean="0"/>
              <a:t> </a:t>
            </a:r>
            <a:br>
              <a:rPr lang="uk-UA" b="1" dirty="0" smtClean="0"/>
            </a:br>
            <a:r>
              <a:rPr lang="uk-UA" b="1" dirty="0" smtClean="0"/>
              <a:t>про публічні закупівлі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3221892"/>
            <a:ext cx="8689976" cy="2694354"/>
          </a:xfrm>
        </p:spPr>
        <p:txBody>
          <a:bodyPr>
            <a:normAutofit fontScale="92500" lnSpcReduction="10000"/>
          </a:bodyPr>
          <a:lstStyle/>
          <a:p>
            <a:r>
              <a:rPr lang="uk-UA" sz="3000" b="1" dirty="0" smtClean="0">
                <a:solidFill>
                  <a:srgbClr val="FF0000"/>
                </a:solidFill>
              </a:rPr>
              <a:t>Нова редакція</a:t>
            </a:r>
          </a:p>
          <a:p>
            <a:endParaRPr lang="uk-UA" sz="2400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uk-UA" sz="2400" cap="none" dirty="0" smtClean="0">
                <a:solidFill>
                  <a:schemeClr val="tx1"/>
                </a:solidFill>
              </a:rPr>
              <a:t>                     </a:t>
            </a:r>
            <a:r>
              <a:rPr lang="uk-UA" sz="2400" b="1" cap="none" dirty="0" smtClean="0">
                <a:solidFill>
                  <a:schemeClr val="tx1"/>
                </a:solidFill>
              </a:rPr>
              <a:t>Чинний з </a:t>
            </a:r>
            <a:r>
              <a:rPr lang="uk-UA" sz="2400" b="1" cap="none" dirty="0" smtClean="0">
                <a:solidFill>
                  <a:srgbClr val="FF0000"/>
                </a:solidFill>
              </a:rPr>
              <a:t>20.10.2019 </a:t>
            </a:r>
          </a:p>
          <a:p>
            <a:pPr>
              <a:lnSpc>
                <a:spcPct val="100000"/>
              </a:lnSpc>
            </a:pPr>
            <a:r>
              <a:rPr lang="uk-UA" sz="2400" dirty="0" smtClean="0">
                <a:solidFill>
                  <a:schemeClr val="tx1"/>
                </a:solidFill>
              </a:rPr>
              <a:t>                          </a:t>
            </a:r>
            <a:r>
              <a:rPr lang="uk-UA" sz="2400" b="1" cap="none" dirty="0" smtClean="0">
                <a:solidFill>
                  <a:schemeClr val="tx1"/>
                </a:solidFill>
              </a:rPr>
              <a:t>Введення в дію  з </a:t>
            </a:r>
            <a:r>
              <a:rPr lang="uk-UA" sz="2400" b="1" cap="none" dirty="0" smtClean="0">
                <a:solidFill>
                  <a:srgbClr val="FF0000"/>
                </a:solidFill>
              </a:rPr>
              <a:t>19.04.2020  </a:t>
            </a:r>
          </a:p>
          <a:p>
            <a:pPr>
              <a:lnSpc>
                <a:spcPct val="100000"/>
              </a:lnSpc>
            </a:pPr>
            <a:r>
              <a:rPr lang="uk-UA" sz="2400" cap="none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uk-UA" sz="2400" b="1" cap="none" dirty="0" smtClean="0">
                <a:solidFill>
                  <a:schemeClr val="tx1"/>
                </a:solidFill>
              </a:rPr>
              <a:t>(процедура торгів з обмеженою участю</a:t>
            </a:r>
            <a:r>
              <a:rPr lang="en-US" sz="2400" b="1" cap="none" dirty="0" smtClean="0">
                <a:solidFill>
                  <a:schemeClr val="tx1"/>
                </a:solidFill>
              </a:rPr>
              <a:t> – </a:t>
            </a:r>
            <a:r>
              <a:rPr lang="uk-UA" sz="2400" b="1" cap="none" dirty="0" smtClean="0">
                <a:solidFill>
                  <a:schemeClr val="tx1"/>
                </a:solidFill>
              </a:rPr>
              <a:t>          з </a:t>
            </a:r>
            <a:r>
              <a:rPr lang="uk-UA" sz="2400" b="1" cap="none" dirty="0" smtClean="0">
                <a:solidFill>
                  <a:srgbClr val="FF0000"/>
                </a:solidFill>
              </a:rPr>
              <a:t>19.10.2020 </a:t>
            </a:r>
            <a:r>
              <a:rPr lang="uk-UA" sz="2400" b="1" cap="none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28064212's Gallery - &lt;strong&gt;money&lt;/strong&gt;.gif - Shroomery Message Boa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76" y="3040306"/>
            <a:ext cx="35052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1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453293"/>
            <a:ext cx="10364451" cy="625230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>Відповідальність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 за порушення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11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sz="11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2700" b="1" dirty="0" smtClean="0">
                <a:solidFill>
                  <a:schemeClr val="accent3">
                    <a:lumMod val="50000"/>
                  </a:schemeClr>
                </a:solidFill>
              </a:rPr>
              <a:t>штраф на службових (посадових), уповноважених осіб</a:t>
            </a:r>
            <a:endParaRPr lang="uk-UA" sz="2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44081" y="1578708"/>
            <a:ext cx="4873474" cy="429846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Діючий</a:t>
            </a:r>
            <a:r>
              <a:rPr lang="uk-UA" sz="2400" b="1" dirty="0" smtClean="0"/>
              <a:t> закон </a:t>
            </a:r>
            <a:endParaRPr lang="uk-UA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1528" y="2211755"/>
            <a:ext cx="5106027" cy="2751014"/>
          </a:xfrm>
        </p:spPr>
        <p:txBody>
          <a:bodyPr>
            <a:normAutofit fontScale="25000" lnSpcReduction="20000"/>
          </a:bodyPr>
          <a:lstStyle/>
          <a:p>
            <a:r>
              <a:rPr lang="uk-UA" sz="11200" b="1" dirty="0" smtClean="0">
                <a:solidFill>
                  <a:srgbClr val="FF0000"/>
                </a:solidFill>
              </a:rPr>
              <a:t>700-1000</a:t>
            </a:r>
            <a:r>
              <a:rPr lang="uk-UA" sz="8000" b="1" dirty="0" smtClean="0"/>
              <a:t> </a:t>
            </a:r>
            <a:r>
              <a:rPr lang="uk-UA" sz="8000" b="1" cap="none" dirty="0" smtClean="0"/>
              <a:t>неоподатковуваних мінімумів доходів громадян </a:t>
            </a:r>
          </a:p>
          <a:p>
            <a:pPr marL="0" indent="0">
              <a:buNone/>
            </a:pPr>
            <a:r>
              <a:rPr lang="uk-UA" sz="8000" b="1" cap="none" dirty="0"/>
              <a:t> </a:t>
            </a:r>
            <a:r>
              <a:rPr lang="uk-UA" sz="8000" b="1" cap="none" dirty="0" smtClean="0"/>
              <a:t>  </a:t>
            </a:r>
            <a:r>
              <a:rPr lang="ru-RU" sz="8000" b="1" dirty="0" smtClean="0"/>
              <a:t>(</a:t>
            </a:r>
            <a:r>
              <a:rPr lang="ru-RU" sz="11200" b="1" cap="none" dirty="0" smtClean="0">
                <a:solidFill>
                  <a:srgbClr val="FF0000"/>
                </a:solidFill>
              </a:rPr>
              <a:t>11900 – 17000 </a:t>
            </a:r>
            <a:r>
              <a:rPr lang="ru-RU" sz="11200" b="1" cap="none" dirty="0" err="1" smtClean="0">
                <a:solidFill>
                  <a:srgbClr val="FF0000"/>
                </a:solidFill>
              </a:rPr>
              <a:t>грн</a:t>
            </a:r>
            <a:r>
              <a:rPr lang="ru-RU" sz="8000" b="1" dirty="0" smtClean="0"/>
              <a:t>)</a:t>
            </a:r>
            <a:endParaRPr lang="uk-UA" sz="8000" b="1" dirty="0" smtClean="0"/>
          </a:p>
          <a:p>
            <a:r>
              <a:rPr lang="uk-UA" sz="11200" b="1" dirty="0" smtClean="0">
                <a:solidFill>
                  <a:srgbClr val="FF0000"/>
                </a:solidFill>
              </a:rPr>
              <a:t>1000-1500</a:t>
            </a:r>
            <a:r>
              <a:rPr lang="uk-UA" sz="8000" b="1" dirty="0" smtClean="0"/>
              <a:t> - </a:t>
            </a:r>
            <a:r>
              <a:rPr lang="ru-RU" sz="8000" b="1" cap="none" dirty="0" err="1" smtClean="0"/>
              <a:t>ті</a:t>
            </a:r>
            <a:r>
              <a:rPr lang="ru-RU" sz="8000" b="1" cap="none" dirty="0" smtClean="0"/>
              <a:t> </a:t>
            </a:r>
            <a:r>
              <a:rPr lang="ru-RU" sz="8000" b="1" cap="none" dirty="0" err="1" smtClean="0"/>
              <a:t>самі</a:t>
            </a:r>
            <a:r>
              <a:rPr lang="ru-RU" sz="8000" b="1" cap="none" dirty="0" smtClean="0"/>
              <a:t> </a:t>
            </a:r>
            <a:r>
              <a:rPr lang="ru-RU" sz="8000" b="1" cap="none" dirty="0" err="1" smtClean="0"/>
              <a:t>дії</a:t>
            </a:r>
            <a:r>
              <a:rPr lang="ru-RU" sz="8000" b="1" cap="none" dirty="0" smtClean="0"/>
              <a:t>,             </a:t>
            </a:r>
            <a:r>
              <a:rPr lang="ru-RU" sz="8000" b="1" cap="none" dirty="0" err="1" smtClean="0"/>
              <a:t>вчинені</a:t>
            </a:r>
            <a:r>
              <a:rPr lang="ru-RU" sz="8000" b="1" cap="none" dirty="0" smtClean="0"/>
              <a:t> повторно </a:t>
            </a:r>
            <a:r>
              <a:rPr lang="ru-RU" sz="8000" b="1" cap="none" dirty="0" err="1" smtClean="0"/>
              <a:t>протягом</a:t>
            </a:r>
            <a:r>
              <a:rPr lang="ru-RU" sz="8000" b="1" cap="none" dirty="0" smtClean="0"/>
              <a:t> року</a:t>
            </a:r>
            <a:r>
              <a:rPr lang="ru-RU" sz="8000" b="1" dirty="0" smtClean="0"/>
              <a:t> </a:t>
            </a:r>
          </a:p>
          <a:p>
            <a:pPr marL="0" indent="0">
              <a:buNone/>
            </a:pPr>
            <a:r>
              <a:rPr lang="ru-RU" sz="8000" b="1" dirty="0" smtClean="0"/>
              <a:t>   (</a:t>
            </a:r>
            <a:r>
              <a:rPr lang="ru-RU" sz="11200" b="1" cap="none" dirty="0" smtClean="0">
                <a:solidFill>
                  <a:srgbClr val="FF0000"/>
                </a:solidFill>
              </a:rPr>
              <a:t>17000 </a:t>
            </a:r>
            <a:r>
              <a:rPr lang="ru-RU" sz="11200" b="1" cap="none" dirty="0">
                <a:solidFill>
                  <a:srgbClr val="FF0000"/>
                </a:solidFill>
              </a:rPr>
              <a:t>– </a:t>
            </a:r>
            <a:r>
              <a:rPr lang="ru-RU" sz="11200" b="1" cap="none" dirty="0" smtClean="0">
                <a:solidFill>
                  <a:srgbClr val="FF0000"/>
                </a:solidFill>
              </a:rPr>
              <a:t>25500 </a:t>
            </a:r>
            <a:r>
              <a:rPr lang="ru-RU" sz="11200" b="1" cap="none" dirty="0" err="1" smtClean="0">
                <a:solidFill>
                  <a:srgbClr val="FF0000"/>
                </a:solidFill>
              </a:rPr>
              <a:t>грн</a:t>
            </a:r>
            <a:r>
              <a:rPr lang="ru-RU" sz="8000" b="1" dirty="0" smtClean="0"/>
              <a:t>)</a:t>
            </a:r>
            <a:endParaRPr lang="uk-UA" sz="8000" b="1" dirty="0"/>
          </a:p>
          <a:p>
            <a:endParaRPr lang="ru-RU" sz="7200" dirty="0"/>
          </a:p>
          <a:p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198" y="1578708"/>
            <a:ext cx="5106028" cy="429845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НОВА редакція</a:t>
            </a:r>
            <a:r>
              <a:rPr lang="uk-UA" sz="2400" b="1" dirty="0" smtClean="0"/>
              <a:t> закону</a:t>
            </a:r>
            <a:endParaRPr lang="uk-UA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746573" y="4251569"/>
            <a:ext cx="5269523" cy="24227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100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cap="none" dirty="0" err="1" smtClean="0"/>
              <a:t>неоподатковуваних</a:t>
            </a:r>
            <a:r>
              <a:rPr lang="ru-RU" b="1" cap="none" dirty="0" smtClean="0"/>
              <a:t> </a:t>
            </a:r>
            <a:r>
              <a:rPr lang="ru-RU" b="1" cap="none" dirty="0" err="1" smtClean="0"/>
              <a:t>мінімумів</a:t>
            </a:r>
            <a:r>
              <a:rPr lang="ru-RU" b="1" cap="none" dirty="0" smtClean="0"/>
              <a:t> </a:t>
            </a:r>
            <a:r>
              <a:rPr lang="ru-RU" b="1" cap="none" dirty="0" err="1" smtClean="0"/>
              <a:t>доходів</a:t>
            </a:r>
            <a:r>
              <a:rPr lang="ru-RU" b="1" cap="none" dirty="0" smtClean="0"/>
              <a:t> </a:t>
            </a:r>
            <a:r>
              <a:rPr lang="ru-RU" b="1" cap="none" dirty="0" err="1" smtClean="0"/>
              <a:t>громадян</a:t>
            </a:r>
            <a:r>
              <a:rPr lang="ru-RU" b="1" dirty="0" smtClean="0"/>
              <a:t> (</a:t>
            </a:r>
            <a:r>
              <a:rPr lang="ru-RU" sz="2800" b="1" cap="none" dirty="0" smtClean="0">
                <a:solidFill>
                  <a:srgbClr val="FF0000"/>
                </a:solidFill>
              </a:rPr>
              <a:t>1700 </a:t>
            </a:r>
            <a:r>
              <a:rPr lang="ru-RU" sz="2800" b="1" cap="none" dirty="0" err="1" smtClean="0">
                <a:solidFill>
                  <a:srgbClr val="FF0000"/>
                </a:solidFill>
              </a:rPr>
              <a:t>грн</a:t>
            </a:r>
            <a:r>
              <a:rPr lang="ru-RU" b="1" dirty="0" smtClean="0"/>
              <a:t>)</a:t>
            </a:r>
            <a:endParaRPr lang="ru-RU" b="1" dirty="0"/>
          </a:p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200 </a:t>
            </a:r>
            <a:r>
              <a:rPr lang="ru-RU" b="1" dirty="0"/>
              <a:t>- </a:t>
            </a:r>
            <a:r>
              <a:rPr lang="ru-RU" b="1" cap="none" dirty="0" err="1" smtClean="0"/>
              <a:t>ті</a:t>
            </a:r>
            <a:r>
              <a:rPr lang="ru-RU" b="1" cap="none" dirty="0" smtClean="0"/>
              <a:t> </a:t>
            </a:r>
            <a:r>
              <a:rPr lang="ru-RU" b="1" cap="none" dirty="0" err="1" smtClean="0"/>
              <a:t>самі</a:t>
            </a:r>
            <a:r>
              <a:rPr lang="ru-RU" b="1" cap="none" dirty="0" smtClean="0"/>
              <a:t> </a:t>
            </a:r>
            <a:r>
              <a:rPr lang="ru-RU" b="1" cap="none" dirty="0" err="1" smtClean="0"/>
              <a:t>дії</a:t>
            </a:r>
            <a:r>
              <a:rPr lang="ru-RU" b="1" cap="none" dirty="0" smtClean="0"/>
              <a:t>, </a:t>
            </a:r>
            <a:r>
              <a:rPr lang="ru-RU" b="1" cap="none" dirty="0" err="1" smtClean="0"/>
              <a:t>вчинені</a:t>
            </a:r>
            <a:r>
              <a:rPr lang="ru-RU" b="1" cap="none" dirty="0" smtClean="0"/>
              <a:t> повторно </a:t>
            </a:r>
            <a:r>
              <a:rPr lang="ru-RU" b="1" cap="none" dirty="0" err="1" smtClean="0"/>
              <a:t>протягом</a:t>
            </a:r>
            <a:r>
              <a:rPr lang="ru-RU" b="1" cap="none" dirty="0" smtClean="0"/>
              <a:t> року</a:t>
            </a:r>
            <a:r>
              <a:rPr lang="ru-RU" b="1" dirty="0" smtClean="0"/>
              <a:t> (</a:t>
            </a:r>
            <a:r>
              <a:rPr lang="ru-RU" sz="2800" b="1" cap="none" dirty="0" smtClean="0">
                <a:solidFill>
                  <a:srgbClr val="FF0000"/>
                </a:solidFill>
              </a:rPr>
              <a:t>3400 </a:t>
            </a:r>
            <a:r>
              <a:rPr lang="ru-RU" sz="2800" b="1" cap="none" dirty="0" err="1" smtClean="0">
                <a:solidFill>
                  <a:srgbClr val="FF0000"/>
                </a:solidFill>
              </a:rPr>
              <a:t>грн</a:t>
            </a:r>
            <a:r>
              <a:rPr lang="ru-RU" b="1" dirty="0" smtClean="0"/>
              <a:t>)</a:t>
            </a:r>
            <a:endParaRPr lang="ru-RU" b="1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1900" dirty="0" smtClean="0"/>
              <a:t> </a:t>
            </a: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buClr>
                <a:prstClr val="black"/>
              </a:buClr>
              <a:buNone/>
            </a:pPr>
            <a:endParaRPr lang="uk-UA" sz="1800" dirty="0" smtClean="0">
              <a:solidFill>
                <a:srgbClr val="00B050"/>
              </a:solidFill>
            </a:endParaRPr>
          </a:p>
          <a:p>
            <a:pPr lvl="0">
              <a:lnSpc>
                <a:spcPct val="100000"/>
              </a:lnSpc>
              <a:buClr>
                <a:prstClr val="black"/>
              </a:buClr>
            </a:pPr>
            <a:endParaRPr lang="ru-RU" sz="1800" dirty="0" smtClean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buClr>
                <a:prstClr val="black"/>
              </a:buClr>
            </a:pPr>
            <a:endParaRPr lang="ru-RU" sz="1800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buClr>
                <a:prstClr val="black"/>
              </a:buClr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85000"/>
              </a:lnSpc>
              <a:buClr>
                <a:prstClr val="black"/>
              </a:buClr>
              <a:buNone/>
            </a:pPr>
            <a:r>
              <a:rPr lang="uk-UA" sz="2400" dirty="0" smtClean="0">
                <a:solidFill>
                  <a:prstClr val="black"/>
                </a:solidFill>
              </a:rPr>
              <a:t> </a:t>
            </a:r>
            <a:endParaRPr lang="uk-UA" sz="2400" dirty="0" smtClean="0">
              <a:solidFill>
                <a:srgbClr val="00B050"/>
              </a:solidFill>
            </a:endParaRPr>
          </a:p>
          <a:p>
            <a:pPr marL="0" lvl="0" indent="0">
              <a:lnSpc>
                <a:spcPct val="85000"/>
              </a:lnSpc>
              <a:buClr>
                <a:prstClr val="black"/>
              </a:buClr>
              <a:buNone/>
            </a:pPr>
            <a:endParaRPr lang="uk-UA" sz="19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1615" y="3344986"/>
            <a:ext cx="317562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85000"/>
              </a:lnSpc>
              <a:spcBef>
                <a:spcPts val="1000"/>
              </a:spcBef>
              <a:buClr>
                <a:prstClr val="black"/>
              </a:buClr>
            </a:pPr>
            <a:r>
              <a:rPr lang="uk-UA" sz="2400" b="1" cap="all" dirty="0">
                <a:solidFill>
                  <a:prstClr val="black"/>
                </a:solidFill>
              </a:rPr>
              <a:t>штраф за </a:t>
            </a:r>
            <a:r>
              <a:rPr lang="uk-UA" sz="2400" b="1" cap="all" dirty="0" smtClean="0">
                <a:solidFill>
                  <a:srgbClr val="00B050"/>
                </a:solidFill>
              </a:rPr>
              <a:t>несуттєві </a:t>
            </a:r>
            <a:r>
              <a:rPr lang="uk-UA" sz="2400" b="1" cap="all" dirty="0" smtClean="0">
                <a:solidFill>
                  <a:prstClr val="black"/>
                </a:solidFill>
              </a:rPr>
              <a:t>порушення</a:t>
            </a:r>
            <a:endParaRPr lang="uk-UA" sz="2400" b="1" cap="all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38" y="2321170"/>
            <a:ext cx="2244286" cy="182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08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2215" y="296769"/>
            <a:ext cx="10366436" cy="5712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uk-UA" sz="3600" b="1" dirty="0">
                <a:solidFill>
                  <a:schemeClr val="accent3">
                    <a:lumMod val="50000"/>
                  </a:schemeClr>
                </a:solidFill>
              </a:rPr>
              <a:t>Несуттєві порушення: </a:t>
            </a:r>
            <a:endParaRPr lang="uk-UA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</a:pPr>
            <a:endParaRPr lang="uk-UA" sz="800" dirty="0" smtClean="0"/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sz="2400" b="1" dirty="0" smtClean="0"/>
              <a:t>порушення </a:t>
            </a:r>
            <a:r>
              <a:rPr lang="uk-UA" sz="2400" b="1" dirty="0">
                <a:solidFill>
                  <a:srgbClr val="FF0000"/>
                </a:solidFill>
              </a:rPr>
              <a:t>порядку визначення </a:t>
            </a:r>
            <a:r>
              <a:rPr lang="uk-UA" sz="2400" b="1" dirty="0"/>
              <a:t>предмета закупівлі; </a:t>
            </a:r>
            <a:endParaRPr lang="uk-UA" sz="2400" b="1" dirty="0" smtClean="0"/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sz="2400" b="1" dirty="0" smtClean="0"/>
              <a:t>несвоєчасне </a:t>
            </a:r>
            <a:r>
              <a:rPr lang="uk-UA" sz="2400" b="1" dirty="0"/>
              <a:t>надання або ненадання замовником роз’яснень щодо </a:t>
            </a:r>
            <a:r>
              <a:rPr lang="uk-UA" sz="2400" b="1" dirty="0">
                <a:solidFill>
                  <a:srgbClr val="FF0000"/>
                </a:solidFill>
              </a:rPr>
              <a:t>змісту тендерної документації</a:t>
            </a:r>
            <a:r>
              <a:rPr lang="uk-UA" sz="2400" b="1" dirty="0"/>
              <a:t>; </a:t>
            </a:r>
            <a:endParaRPr lang="uk-UA" sz="2400" b="1" dirty="0" smtClean="0"/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sz="2400" b="1" dirty="0" smtClean="0"/>
              <a:t>тендерна </a:t>
            </a:r>
            <a:r>
              <a:rPr lang="uk-UA" sz="2400" b="1" dirty="0"/>
              <a:t>документація </a:t>
            </a:r>
            <a:r>
              <a:rPr lang="uk-UA" sz="2400" b="1" dirty="0">
                <a:solidFill>
                  <a:srgbClr val="FF0000"/>
                </a:solidFill>
              </a:rPr>
              <a:t>складена не у відповідності </a:t>
            </a:r>
            <a:r>
              <a:rPr lang="uk-UA" sz="2400" b="1" dirty="0"/>
              <a:t>до вимог закону</a:t>
            </a:r>
            <a:r>
              <a:rPr lang="uk-UA" sz="2400" b="1" dirty="0" smtClean="0"/>
              <a:t>;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sz="2400" b="1" dirty="0" smtClean="0"/>
              <a:t>розмір </a:t>
            </a:r>
            <a:r>
              <a:rPr lang="uk-UA" sz="2400" b="1" dirty="0"/>
              <a:t>забезпечення встановлений у тендерній документації </a:t>
            </a:r>
            <a:r>
              <a:rPr lang="uk-UA" sz="2400" b="1" dirty="0">
                <a:solidFill>
                  <a:srgbClr val="FF0000"/>
                </a:solidFill>
              </a:rPr>
              <a:t>перевищує межі </a:t>
            </a:r>
            <a:r>
              <a:rPr lang="uk-UA" sz="2400" b="1" dirty="0"/>
              <a:t>визначені законом; </a:t>
            </a:r>
            <a:endParaRPr lang="uk-UA" sz="2400" b="1" dirty="0" smtClean="0"/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sz="2400" b="1" dirty="0" err="1" smtClean="0"/>
              <a:t>неоприлюднення</a:t>
            </a:r>
            <a:r>
              <a:rPr lang="uk-UA" sz="2400" b="1" dirty="0" smtClean="0"/>
              <a:t> </a:t>
            </a:r>
            <a:r>
              <a:rPr lang="uk-UA" sz="2400" b="1" dirty="0"/>
              <a:t>або порушення </a:t>
            </a:r>
            <a:r>
              <a:rPr lang="uk-UA" sz="2400" b="1" dirty="0">
                <a:solidFill>
                  <a:srgbClr val="FF0000"/>
                </a:solidFill>
              </a:rPr>
              <a:t>строків 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uk-UA" sz="2400" b="1" dirty="0">
                <a:solidFill>
                  <a:srgbClr val="FF0000"/>
                </a:solidFill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</a:rPr>
              <a:t>   оприлюднення інформації</a:t>
            </a:r>
            <a:r>
              <a:rPr lang="uk-UA" sz="2400" b="1" dirty="0" smtClean="0"/>
              <a:t> </a:t>
            </a:r>
            <a:r>
              <a:rPr lang="uk-UA" sz="2400" b="1" dirty="0"/>
              <a:t>про </a:t>
            </a:r>
            <a:r>
              <a:rPr lang="uk-UA" sz="2400" b="1" dirty="0" smtClean="0"/>
              <a:t>закупівлі;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sz="2400" b="1" dirty="0" smtClean="0"/>
              <a:t>ненадання </a:t>
            </a:r>
            <a:r>
              <a:rPr lang="uk-UA" sz="2400" b="1" dirty="0">
                <a:solidFill>
                  <a:srgbClr val="FF0000"/>
                </a:solidFill>
              </a:rPr>
              <a:t>інформації, документів </a:t>
            </a:r>
            <a:r>
              <a:rPr lang="uk-UA" sz="2400" b="1" dirty="0"/>
              <a:t>у </a:t>
            </a:r>
            <a:endParaRPr lang="uk-UA" sz="2400" b="1" dirty="0" smtClean="0"/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uk-UA" sz="2400" b="1" dirty="0"/>
              <a:t> </a:t>
            </a:r>
            <a:r>
              <a:rPr lang="uk-UA" sz="2400" b="1" dirty="0" smtClean="0"/>
              <a:t>   випадках</a:t>
            </a:r>
            <a:r>
              <a:rPr lang="uk-UA" sz="2400" b="1" dirty="0"/>
              <a:t>, </a:t>
            </a:r>
            <a:r>
              <a:rPr lang="uk-UA" sz="2400" b="1" dirty="0" smtClean="0"/>
              <a:t>передбачених </a:t>
            </a:r>
            <a:r>
              <a:rPr lang="uk-UA" sz="2400" b="1" dirty="0"/>
              <a:t>законом; </a:t>
            </a:r>
            <a:endParaRPr lang="uk-UA" sz="2400" b="1" dirty="0" smtClean="0"/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sz="2400" b="1" dirty="0" smtClean="0"/>
              <a:t>порушення </a:t>
            </a:r>
            <a:r>
              <a:rPr lang="uk-UA" sz="2400" b="1" dirty="0">
                <a:solidFill>
                  <a:srgbClr val="FF0000"/>
                </a:solidFill>
              </a:rPr>
              <a:t>строків розгляду </a:t>
            </a:r>
            <a:r>
              <a:rPr lang="uk-UA" sz="2400" b="1" dirty="0"/>
              <a:t>тендерної </a:t>
            </a:r>
            <a:endParaRPr lang="uk-UA" sz="2400" b="1" dirty="0" smtClean="0"/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uk-UA" sz="2400" b="1" dirty="0"/>
              <a:t> </a:t>
            </a:r>
            <a:r>
              <a:rPr lang="uk-UA" sz="2400" b="1" dirty="0" smtClean="0"/>
              <a:t>   пропозиції </a:t>
            </a:r>
            <a:endParaRPr lang="uk-UA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54" y="3203334"/>
            <a:ext cx="3598313" cy="283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6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1724" y="85753"/>
            <a:ext cx="9902092" cy="638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Суттєві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</a:rPr>
              <a:t>порушення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</a:pPr>
            <a:endParaRPr lang="ru-RU" sz="600" dirty="0" smtClean="0">
              <a:solidFill>
                <a:srgbClr val="00B050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200" b="1" dirty="0" err="1" smtClean="0"/>
              <a:t>придбання</a:t>
            </a:r>
            <a:r>
              <a:rPr lang="ru-RU" sz="2200" b="1" dirty="0" smtClean="0"/>
              <a:t> </a:t>
            </a:r>
            <a:r>
              <a:rPr lang="ru-RU" sz="2200" b="1" dirty="0" err="1"/>
              <a:t>товарів</a:t>
            </a:r>
            <a:r>
              <a:rPr lang="ru-RU" sz="2200" b="1" dirty="0"/>
              <a:t>, </a:t>
            </a:r>
            <a:r>
              <a:rPr lang="ru-RU" sz="2200" b="1" dirty="0" err="1"/>
              <a:t>робіт</a:t>
            </a:r>
            <a:r>
              <a:rPr lang="ru-RU" sz="2200" b="1" dirty="0"/>
              <a:t> і </a:t>
            </a:r>
            <a:r>
              <a:rPr lang="ru-RU" sz="2200" b="1" dirty="0" err="1"/>
              <a:t>послуг</a:t>
            </a:r>
            <a:r>
              <a:rPr lang="ru-RU" sz="2200" b="1" dirty="0"/>
              <a:t> </a:t>
            </a:r>
            <a:r>
              <a:rPr lang="ru-RU" sz="2200" b="1" dirty="0">
                <a:solidFill>
                  <a:srgbClr val="CC0000"/>
                </a:solidFill>
              </a:rPr>
              <a:t>до/без </a:t>
            </a:r>
            <a:r>
              <a:rPr lang="ru-RU" sz="2200" b="1" dirty="0" err="1">
                <a:solidFill>
                  <a:srgbClr val="CC0000"/>
                </a:solidFill>
              </a:rPr>
              <a:t>проведення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/>
              <a:t>процедур </a:t>
            </a:r>
            <a:r>
              <a:rPr lang="ru-RU" sz="2200" b="1" dirty="0" err="1" smtClean="0"/>
              <a:t>закупівель</a:t>
            </a:r>
            <a:r>
              <a:rPr lang="ru-RU" sz="2200" b="1" dirty="0" smtClean="0"/>
              <a:t>/</a:t>
            </a:r>
            <a:r>
              <a:rPr lang="ru-RU" sz="2200" b="1" dirty="0" err="1" smtClean="0"/>
              <a:t>спрощених</a:t>
            </a:r>
            <a:r>
              <a:rPr lang="ru-RU" sz="2200" b="1" dirty="0" smtClean="0"/>
              <a:t> </a:t>
            </a:r>
            <a:r>
              <a:rPr lang="ru-RU" sz="2200" b="1" dirty="0" err="1"/>
              <a:t>закупівель</a:t>
            </a:r>
            <a:r>
              <a:rPr lang="ru-RU" sz="2200" b="1" dirty="0"/>
              <a:t>; 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200" b="1" dirty="0" err="1" smtClean="0"/>
              <a:t>застосування</a:t>
            </a:r>
            <a:r>
              <a:rPr lang="ru-RU" sz="2200" b="1" dirty="0" smtClean="0"/>
              <a:t> </a:t>
            </a:r>
            <a:r>
              <a:rPr lang="ru-RU" sz="2200" b="1" dirty="0">
                <a:solidFill>
                  <a:srgbClr val="CC0000"/>
                </a:solidFill>
              </a:rPr>
              <a:t>конкурентного </a:t>
            </a:r>
            <a:r>
              <a:rPr lang="ru-RU" sz="2200" b="1" dirty="0" err="1">
                <a:solidFill>
                  <a:srgbClr val="CC0000"/>
                </a:solidFill>
              </a:rPr>
              <a:t>діалогу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або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торгів</a:t>
            </a:r>
            <a:r>
              <a:rPr lang="ru-RU" sz="2200" b="1" dirty="0">
                <a:solidFill>
                  <a:srgbClr val="CC0000"/>
                </a:solidFill>
              </a:rPr>
              <a:t> з </a:t>
            </a:r>
            <a:r>
              <a:rPr lang="ru-RU" sz="2200" b="1" dirty="0" err="1">
                <a:solidFill>
                  <a:srgbClr val="CC0000"/>
                </a:solidFill>
              </a:rPr>
              <a:t>обмеженою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участю</a:t>
            </a:r>
            <a:r>
              <a:rPr lang="ru-RU" sz="2200" b="1" dirty="0">
                <a:solidFill>
                  <a:srgbClr val="CC0000"/>
                </a:solidFill>
              </a:rPr>
              <a:t>, </a:t>
            </a:r>
            <a:r>
              <a:rPr lang="ru-RU" sz="2200" b="1" dirty="0" err="1">
                <a:solidFill>
                  <a:srgbClr val="CC0000"/>
                </a:solidFill>
              </a:rPr>
              <a:t>або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переговорної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процедури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 err="1"/>
              <a:t>закупівлі</a:t>
            </a:r>
            <a:r>
              <a:rPr lang="ru-RU" sz="2200" b="1" dirty="0"/>
              <a:t> на </a:t>
            </a:r>
            <a:r>
              <a:rPr lang="ru-RU" sz="2200" b="1" dirty="0" err="1"/>
              <a:t>умовах</a:t>
            </a:r>
            <a:r>
              <a:rPr lang="ru-RU" sz="2200" b="1" dirty="0"/>
              <a:t>, не </a:t>
            </a:r>
            <a:r>
              <a:rPr lang="ru-RU" sz="2200" b="1" dirty="0" err="1"/>
              <a:t>передбачених</a:t>
            </a:r>
            <a:r>
              <a:rPr lang="ru-RU" sz="2200" b="1" dirty="0"/>
              <a:t> законом; 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200" b="1" dirty="0" err="1" smtClean="0"/>
              <a:t>невідхилення</a:t>
            </a:r>
            <a:r>
              <a:rPr lang="ru-RU" sz="2200" b="1" dirty="0" smtClean="0"/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тендерних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пропозицій</a:t>
            </a:r>
            <a:r>
              <a:rPr lang="ru-RU" sz="2200" b="1" dirty="0"/>
              <a:t>, </a:t>
            </a:r>
            <a:r>
              <a:rPr lang="ru-RU" sz="2200" b="1" dirty="0" err="1"/>
              <a:t>які</a:t>
            </a:r>
            <a:r>
              <a:rPr lang="ru-RU" sz="2200" b="1" dirty="0"/>
              <a:t> </a:t>
            </a:r>
            <a:r>
              <a:rPr lang="ru-RU" sz="2200" b="1" dirty="0" err="1"/>
              <a:t>підлягали</a:t>
            </a:r>
            <a:r>
              <a:rPr lang="ru-RU" sz="2200" b="1" dirty="0"/>
              <a:t> </a:t>
            </a:r>
            <a:r>
              <a:rPr lang="ru-RU" sz="2200" b="1" dirty="0" err="1"/>
              <a:t>відхиленню</a:t>
            </a:r>
            <a:r>
              <a:rPr lang="ru-RU" sz="2200" b="1" dirty="0"/>
              <a:t>; 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200" b="1" dirty="0" err="1" smtClean="0"/>
              <a:t>відхилення</a:t>
            </a:r>
            <a:r>
              <a:rPr lang="ru-RU" sz="2200" b="1" dirty="0" smtClean="0"/>
              <a:t> </a:t>
            </a:r>
            <a:r>
              <a:rPr lang="ru-RU" sz="2200" b="1" dirty="0" err="1"/>
              <a:t>тендерних</a:t>
            </a:r>
            <a:r>
              <a:rPr lang="ru-RU" sz="2200" b="1" dirty="0"/>
              <a:t> </a:t>
            </a:r>
            <a:r>
              <a:rPr lang="ru-RU" sz="2200" b="1" dirty="0" err="1"/>
              <a:t>пропозицій</a:t>
            </a:r>
            <a:r>
              <a:rPr lang="ru-RU" sz="2200" b="1" dirty="0"/>
              <a:t> на </a:t>
            </a:r>
            <a:r>
              <a:rPr lang="ru-RU" sz="2200" b="1" dirty="0" err="1"/>
              <a:t>підставах</a:t>
            </a:r>
            <a:r>
              <a:rPr lang="ru-RU" sz="2200" b="1" dirty="0"/>
              <a:t>, не </a:t>
            </a:r>
            <a:r>
              <a:rPr lang="ru-RU" sz="2200" b="1" dirty="0" err="1"/>
              <a:t>передбачених</a:t>
            </a:r>
            <a:r>
              <a:rPr lang="ru-RU" sz="2200" b="1" dirty="0"/>
              <a:t> законом </a:t>
            </a:r>
            <a:r>
              <a:rPr lang="ru-RU" sz="2200" b="1" dirty="0" err="1"/>
              <a:t>або</a:t>
            </a:r>
            <a:r>
              <a:rPr lang="ru-RU" sz="2200" b="1" dirty="0"/>
              <a:t> не у </a:t>
            </a:r>
            <a:r>
              <a:rPr lang="ru-RU" sz="2200" b="1" dirty="0" err="1"/>
              <a:t>відповідності</a:t>
            </a:r>
            <a:r>
              <a:rPr lang="ru-RU" sz="2200" b="1" dirty="0"/>
              <a:t> до </a:t>
            </a:r>
            <a:r>
              <a:rPr lang="ru-RU" sz="2200" b="1" dirty="0" err="1"/>
              <a:t>вимог</a:t>
            </a:r>
            <a:r>
              <a:rPr lang="ru-RU" sz="2200" b="1" dirty="0"/>
              <a:t> закону (</a:t>
            </a:r>
            <a:r>
              <a:rPr lang="ru-RU" sz="2200" b="1" dirty="0" err="1">
                <a:solidFill>
                  <a:srgbClr val="CC0000"/>
                </a:solidFill>
              </a:rPr>
              <a:t>безпідставне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відхилення</a:t>
            </a:r>
            <a:r>
              <a:rPr lang="ru-RU" sz="2200" b="1" dirty="0"/>
              <a:t>); 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200" b="1" dirty="0" err="1" smtClean="0"/>
              <a:t>укладення</a:t>
            </a:r>
            <a:r>
              <a:rPr lang="ru-RU" sz="2200" b="1" dirty="0" smtClean="0"/>
              <a:t> </a:t>
            </a:r>
            <a:r>
              <a:rPr lang="ru-RU" sz="2200" b="1" dirty="0"/>
              <a:t>з </a:t>
            </a:r>
            <a:r>
              <a:rPr lang="ru-RU" sz="2200" b="1" dirty="0" err="1"/>
              <a:t>учасником</a:t>
            </a:r>
            <a:r>
              <a:rPr lang="ru-RU" sz="2200" b="1" dirty="0"/>
              <a:t>, </a:t>
            </a:r>
            <a:r>
              <a:rPr lang="ru-RU" sz="2200" b="1" dirty="0" err="1"/>
              <a:t>який</a:t>
            </a:r>
            <a:r>
              <a:rPr lang="ru-RU" sz="2200" b="1" dirty="0"/>
              <a:t> став </a:t>
            </a:r>
            <a:r>
              <a:rPr lang="ru-RU" sz="2200" b="1" dirty="0" err="1"/>
              <a:t>переможцем</a:t>
            </a:r>
            <a:r>
              <a:rPr lang="ru-RU" sz="2200" b="1" dirty="0"/>
              <a:t> </a:t>
            </a:r>
            <a:r>
              <a:rPr lang="ru-RU" sz="2200" b="1" dirty="0" err="1"/>
              <a:t>процедури</a:t>
            </a:r>
            <a:r>
              <a:rPr lang="ru-RU" sz="2200" b="1" dirty="0"/>
              <a:t> </a:t>
            </a:r>
            <a:r>
              <a:rPr lang="ru-RU" sz="2200" b="1" dirty="0" err="1"/>
              <a:t>закупівлі</a:t>
            </a:r>
            <a:r>
              <a:rPr lang="ru-RU" sz="2200" b="1" dirty="0"/>
              <a:t>, </a:t>
            </a:r>
            <a:r>
              <a:rPr lang="ru-RU" sz="2200" b="1" dirty="0">
                <a:solidFill>
                  <a:srgbClr val="CC0000"/>
                </a:solidFill>
              </a:rPr>
              <a:t>договору про </a:t>
            </a:r>
            <a:r>
              <a:rPr lang="ru-RU" sz="2200" b="1" dirty="0" err="1">
                <a:solidFill>
                  <a:srgbClr val="CC0000"/>
                </a:solidFill>
              </a:rPr>
              <a:t>закупівлю</a:t>
            </a:r>
            <a:r>
              <a:rPr lang="ru-RU" sz="2200" b="1" dirty="0"/>
              <a:t>, </a:t>
            </a:r>
            <a:r>
              <a:rPr lang="ru-RU" sz="2200" b="1" dirty="0" err="1"/>
              <a:t>умови</a:t>
            </a:r>
            <a:r>
              <a:rPr lang="ru-RU" sz="2200" b="1" dirty="0"/>
              <a:t> </a:t>
            </a:r>
            <a:r>
              <a:rPr lang="ru-RU" sz="2200" b="1" dirty="0" err="1"/>
              <a:t>якого</a:t>
            </a:r>
            <a:r>
              <a:rPr lang="ru-RU" sz="2200" b="1" dirty="0"/>
              <a:t> не </a:t>
            </a:r>
            <a:r>
              <a:rPr lang="ru-RU" sz="2200" b="1" dirty="0" err="1"/>
              <a:t>відповідають</a:t>
            </a:r>
            <a:r>
              <a:rPr lang="ru-RU" sz="2200" b="1" dirty="0"/>
              <a:t> </a:t>
            </a:r>
            <a:r>
              <a:rPr lang="ru-RU" sz="2200" b="1" dirty="0" err="1"/>
              <a:t>вимогам</a:t>
            </a:r>
            <a:r>
              <a:rPr lang="ru-RU" sz="2200" b="1" dirty="0"/>
              <a:t> </a:t>
            </a:r>
            <a:r>
              <a:rPr lang="ru-RU" sz="2200" b="1" dirty="0" err="1"/>
              <a:t>тендерної</a:t>
            </a:r>
            <a:r>
              <a:rPr lang="ru-RU" sz="2200" b="1" dirty="0"/>
              <a:t> </a:t>
            </a:r>
            <a:r>
              <a:rPr lang="ru-RU" sz="2200" b="1" dirty="0" err="1"/>
              <a:t>документації</a:t>
            </a:r>
            <a:r>
              <a:rPr lang="ru-RU" sz="2200" b="1" dirty="0"/>
              <a:t> та/</a:t>
            </a:r>
            <a:r>
              <a:rPr lang="ru-RU" sz="2200" b="1" dirty="0" err="1"/>
              <a:t>або</a:t>
            </a:r>
            <a:r>
              <a:rPr lang="ru-RU" sz="2200" b="1" dirty="0"/>
              <a:t> </a:t>
            </a:r>
            <a:r>
              <a:rPr lang="ru-RU" sz="2200" b="1" dirty="0" err="1"/>
              <a:t>тендерної</a:t>
            </a:r>
            <a:r>
              <a:rPr lang="ru-RU" sz="2200" b="1" dirty="0"/>
              <a:t> </a:t>
            </a:r>
            <a:r>
              <a:rPr lang="ru-RU" sz="2200" b="1" dirty="0" err="1"/>
              <a:t>пропозиції</a:t>
            </a:r>
            <a:r>
              <a:rPr lang="ru-RU" sz="2200" b="1" dirty="0"/>
              <a:t> </a:t>
            </a:r>
            <a:r>
              <a:rPr lang="ru-RU" sz="2200" b="1" dirty="0" err="1"/>
              <a:t>переможця</a:t>
            </a:r>
            <a:r>
              <a:rPr lang="ru-RU" sz="2200" b="1" dirty="0"/>
              <a:t> </a:t>
            </a:r>
            <a:r>
              <a:rPr lang="ru-RU" sz="2200" b="1" dirty="0" err="1"/>
              <a:t>процедури</a:t>
            </a:r>
            <a:r>
              <a:rPr lang="ru-RU" sz="2200" b="1" dirty="0"/>
              <a:t> </a:t>
            </a:r>
            <a:r>
              <a:rPr lang="ru-RU" sz="2200" b="1" dirty="0" err="1"/>
              <a:t>закупівлі</a:t>
            </a:r>
            <a:r>
              <a:rPr lang="ru-RU" sz="2200" b="1" dirty="0"/>
              <a:t>; 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200" b="1" dirty="0" err="1" smtClean="0"/>
              <a:t>внесення</a:t>
            </a:r>
            <a:r>
              <a:rPr lang="ru-RU" sz="2200" b="1" dirty="0" smtClean="0"/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змін</a:t>
            </a:r>
            <a:r>
              <a:rPr lang="ru-RU" sz="2200" b="1" dirty="0">
                <a:solidFill>
                  <a:srgbClr val="CC0000"/>
                </a:solidFill>
              </a:rPr>
              <a:t> до </a:t>
            </a:r>
            <a:r>
              <a:rPr lang="ru-RU" sz="2200" b="1" dirty="0" err="1">
                <a:solidFill>
                  <a:srgbClr val="CC0000"/>
                </a:solidFill>
              </a:rPr>
              <a:t>істотних</a:t>
            </a:r>
            <a:r>
              <a:rPr lang="ru-RU" sz="2200" b="1" dirty="0">
                <a:solidFill>
                  <a:srgbClr val="CC0000"/>
                </a:solidFill>
              </a:rPr>
              <a:t> умов договору </a:t>
            </a:r>
            <a:r>
              <a:rPr lang="ru-RU" sz="2200" b="1" dirty="0"/>
              <a:t>про </a:t>
            </a:r>
            <a:r>
              <a:rPr lang="ru-RU" sz="2200" b="1" dirty="0" err="1"/>
              <a:t>закупівлю</a:t>
            </a:r>
            <a:r>
              <a:rPr lang="ru-RU" sz="2200" b="1" dirty="0"/>
              <a:t> у </a:t>
            </a:r>
            <a:r>
              <a:rPr lang="ru-RU" sz="2200" b="1" dirty="0" err="1"/>
              <a:t>випадках</a:t>
            </a:r>
            <a:r>
              <a:rPr lang="ru-RU" sz="2200" b="1" dirty="0"/>
              <a:t>, не </a:t>
            </a:r>
            <a:r>
              <a:rPr lang="ru-RU" sz="2200" b="1" dirty="0" err="1"/>
              <a:t>передбачених</a:t>
            </a:r>
            <a:r>
              <a:rPr lang="ru-RU" sz="2200" b="1" dirty="0"/>
              <a:t> законом; 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200" b="1" dirty="0" err="1" smtClean="0"/>
              <a:t>внесення</a:t>
            </a:r>
            <a:r>
              <a:rPr lang="ru-RU" sz="2200" b="1" dirty="0" smtClean="0"/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недостовірних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персональних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даних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/>
              <a:t>до </a:t>
            </a:r>
            <a:r>
              <a:rPr lang="ru-RU" sz="2200" b="1" dirty="0" err="1"/>
              <a:t>електронної</a:t>
            </a:r>
            <a:r>
              <a:rPr lang="ru-RU" sz="2200" b="1" dirty="0"/>
              <a:t> </a:t>
            </a:r>
            <a:r>
              <a:rPr lang="ru-RU" sz="2200" b="1" dirty="0" err="1"/>
              <a:t>системи</a:t>
            </a:r>
            <a:r>
              <a:rPr lang="ru-RU" sz="2200" b="1" dirty="0"/>
              <a:t> </a:t>
            </a:r>
            <a:r>
              <a:rPr lang="ru-RU" sz="2200" b="1" dirty="0" err="1"/>
              <a:t>закупівель</a:t>
            </a:r>
            <a:r>
              <a:rPr lang="ru-RU" sz="2200" b="1" dirty="0"/>
              <a:t> та </a:t>
            </a:r>
            <a:r>
              <a:rPr lang="ru-RU" sz="2200" b="1" dirty="0" err="1"/>
              <a:t>неоновлення</a:t>
            </a:r>
            <a:r>
              <a:rPr lang="ru-RU" sz="2200" b="1" dirty="0"/>
              <a:t> у </a:t>
            </a:r>
            <a:r>
              <a:rPr lang="ru-RU" sz="2200" b="1" dirty="0" err="1"/>
              <a:t>разі</a:t>
            </a:r>
            <a:r>
              <a:rPr lang="ru-RU" sz="2200" b="1" dirty="0"/>
              <a:t> </a:t>
            </a:r>
            <a:r>
              <a:rPr lang="ru-RU" sz="2200" b="1" dirty="0" err="1"/>
              <a:t>їх</a:t>
            </a:r>
            <a:r>
              <a:rPr lang="ru-RU" sz="2200" b="1" dirty="0"/>
              <a:t> </a:t>
            </a:r>
            <a:r>
              <a:rPr lang="ru-RU" sz="2200" b="1" dirty="0" err="1"/>
              <a:t>зміни</a:t>
            </a:r>
            <a:r>
              <a:rPr lang="ru-RU" sz="2200" b="1" dirty="0"/>
              <a:t>; 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200" b="1" dirty="0" err="1" smtClean="0"/>
              <a:t>порушення</a:t>
            </a:r>
            <a:r>
              <a:rPr lang="ru-RU" sz="2200" b="1" dirty="0" smtClean="0"/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строків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 err="1">
                <a:solidFill>
                  <a:srgbClr val="CC0000"/>
                </a:solidFill>
              </a:rPr>
              <a:t>оприлюднення</a:t>
            </a:r>
            <a:r>
              <a:rPr lang="ru-RU" sz="2200" b="1" dirty="0">
                <a:solidFill>
                  <a:srgbClr val="CC0000"/>
                </a:solidFill>
              </a:rPr>
              <a:t> </a:t>
            </a:r>
            <a:r>
              <a:rPr lang="ru-RU" sz="2200" b="1" dirty="0" err="1"/>
              <a:t>тендерної</a:t>
            </a:r>
            <a:r>
              <a:rPr lang="ru-RU" sz="2200" b="1" dirty="0"/>
              <a:t> </a:t>
            </a:r>
            <a:r>
              <a:rPr lang="ru-RU" sz="2200" b="1" dirty="0" err="1"/>
              <a:t>документації</a:t>
            </a:r>
            <a:endParaRPr lang="uk-UA" sz="2200" b="1" dirty="0"/>
          </a:p>
        </p:txBody>
      </p:sp>
    </p:spTree>
    <p:extLst>
      <p:ext uri="{BB962C8B-B14F-4D97-AF65-F5344CB8AC3E}">
        <p14:creationId xmlns:p14="http://schemas.microsoft.com/office/powerpoint/2010/main" val="2114179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453293"/>
            <a:ext cx="10364451" cy="625230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>Відповідальність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 за порушення</a:t>
            </a:r>
            <a:b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11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sz="11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2700" b="1" dirty="0" smtClean="0">
                <a:solidFill>
                  <a:schemeClr val="accent3">
                    <a:lumMod val="50000"/>
                  </a:schemeClr>
                </a:solidFill>
              </a:rPr>
              <a:t>штраф на службових (посадових), уповноважених осіб</a:t>
            </a:r>
            <a:endParaRPr lang="uk-UA" sz="2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74151" y="1697891"/>
            <a:ext cx="1242646" cy="429846"/>
          </a:xfrm>
        </p:spPr>
        <p:txBody>
          <a:bodyPr/>
          <a:lstStyle/>
          <a:p>
            <a:r>
              <a:rPr lang="uk-UA" sz="2400" b="1" dirty="0">
                <a:solidFill>
                  <a:prstClr val="black"/>
                </a:solidFill>
              </a:rPr>
              <a:t>штраф</a:t>
            </a:r>
            <a:endParaRPr lang="uk-UA" sz="24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7221416" y="1596292"/>
            <a:ext cx="3657600" cy="531445"/>
          </a:xfrm>
        </p:spPr>
        <p:txBody>
          <a:bodyPr/>
          <a:lstStyle/>
          <a:p>
            <a:endParaRPr lang="uk-UA" sz="2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uk-UA" sz="2400" b="1" dirty="0" smtClean="0">
                <a:solidFill>
                  <a:prstClr val="black"/>
                </a:solidFill>
                <a:ea typeface="+mj-ea"/>
                <a:cs typeface="+mj-cs"/>
              </a:rPr>
              <a:t>за </a:t>
            </a:r>
            <a:r>
              <a:rPr lang="uk-UA" sz="2400" b="1" dirty="0" smtClean="0">
                <a:solidFill>
                  <a:srgbClr val="00B050"/>
                </a:solidFill>
                <a:ea typeface="+mj-ea"/>
                <a:cs typeface="+mj-cs"/>
              </a:rPr>
              <a:t>суттєві </a:t>
            </a:r>
            <a:r>
              <a:rPr lang="uk-UA" sz="2400" b="1" dirty="0">
                <a:ea typeface="+mj-ea"/>
                <a:cs typeface="+mj-cs"/>
              </a:rPr>
              <a:t>порушення</a:t>
            </a:r>
            <a:endParaRPr lang="uk-UA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096000" y="2317259"/>
            <a:ext cx="5269523" cy="33840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cap="none" dirty="0" smtClean="0">
                <a:solidFill>
                  <a:srgbClr val="FF0000"/>
                </a:solidFill>
              </a:rPr>
              <a:t>1500-3000 </a:t>
            </a:r>
            <a:r>
              <a:rPr lang="ru-RU" sz="2800" b="1" cap="none" dirty="0" err="1"/>
              <a:t>неоподатковуваних</a:t>
            </a:r>
            <a:r>
              <a:rPr lang="ru-RU" sz="2800" b="1" cap="none" dirty="0"/>
              <a:t> </a:t>
            </a:r>
            <a:r>
              <a:rPr lang="ru-RU" sz="2800" b="1" cap="none" dirty="0" err="1"/>
              <a:t>мінімумів</a:t>
            </a:r>
            <a:r>
              <a:rPr lang="ru-RU" sz="2800" b="1" cap="none" dirty="0"/>
              <a:t> </a:t>
            </a:r>
            <a:r>
              <a:rPr lang="ru-RU" sz="2800" b="1" cap="none" dirty="0" err="1"/>
              <a:t>доходів</a:t>
            </a:r>
            <a:r>
              <a:rPr lang="ru-RU" sz="2800" b="1" cap="none" dirty="0"/>
              <a:t> </a:t>
            </a:r>
            <a:r>
              <a:rPr lang="ru-RU" sz="2800" b="1" cap="none" dirty="0" err="1"/>
              <a:t>громадян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(</a:t>
            </a:r>
            <a:r>
              <a:rPr lang="ru-RU" sz="2800" b="1" cap="none" dirty="0" smtClean="0">
                <a:solidFill>
                  <a:srgbClr val="FF0000"/>
                </a:solidFill>
              </a:rPr>
              <a:t>25500 – 51000</a:t>
            </a:r>
            <a:r>
              <a:rPr lang="ru-RU" sz="2800" b="1" cap="none" dirty="0" smtClean="0">
                <a:solidFill>
                  <a:prstClr val="black"/>
                </a:solidFill>
              </a:rPr>
              <a:t> </a:t>
            </a:r>
            <a:r>
              <a:rPr lang="ru-RU" sz="2800" b="1" cap="none" dirty="0" err="1" smtClean="0">
                <a:solidFill>
                  <a:srgbClr val="FF0000"/>
                </a:solidFill>
              </a:rPr>
              <a:t>грн</a:t>
            </a:r>
            <a:r>
              <a:rPr lang="ru-RU" sz="2800" b="1" cap="none" dirty="0" smtClean="0">
                <a:solidFill>
                  <a:prstClr val="black"/>
                </a:solidFill>
              </a:rPr>
              <a:t>)</a:t>
            </a:r>
          </a:p>
          <a:p>
            <a:pPr lvl="0">
              <a:lnSpc>
                <a:spcPct val="100000"/>
              </a:lnSpc>
              <a:buClr>
                <a:prstClr val="black"/>
              </a:buClr>
            </a:pPr>
            <a:r>
              <a:rPr lang="ru-RU" sz="2800" b="1" dirty="0" smtClean="0">
                <a:solidFill>
                  <a:srgbClr val="FF0000"/>
                </a:solidFill>
              </a:rPr>
              <a:t>3000-5000 </a:t>
            </a:r>
            <a:r>
              <a:rPr lang="ru-RU" sz="2800" b="1" dirty="0" smtClean="0">
                <a:solidFill>
                  <a:prstClr val="black"/>
                </a:solidFill>
              </a:rPr>
              <a:t>- </a:t>
            </a:r>
            <a:r>
              <a:rPr lang="ru-RU" sz="2800" b="1" cap="none" dirty="0" err="1" smtClean="0">
                <a:solidFill>
                  <a:prstClr val="black"/>
                </a:solidFill>
              </a:rPr>
              <a:t>ті</a:t>
            </a:r>
            <a:r>
              <a:rPr lang="ru-RU" sz="2800" b="1" cap="none" dirty="0" smtClean="0">
                <a:solidFill>
                  <a:prstClr val="black"/>
                </a:solidFill>
              </a:rPr>
              <a:t> </a:t>
            </a:r>
            <a:r>
              <a:rPr lang="ru-RU" sz="2800" b="1" cap="none" dirty="0" err="1" smtClean="0">
                <a:solidFill>
                  <a:prstClr val="black"/>
                </a:solidFill>
              </a:rPr>
              <a:t>самі</a:t>
            </a:r>
            <a:r>
              <a:rPr lang="ru-RU" sz="2800" b="1" cap="none" dirty="0" smtClean="0">
                <a:solidFill>
                  <a:prstClr val="black"/>
                </a:solidFill>
              </a:rPr>
              <a:t> </a:t>
            </a:r>
            <a:r>
              <a:rPr lang="ru-RU" sz="2800" b="1" cap="none" dirty="0" err="1" smtClean="0">
                <a:solidFill>
                  <a:prstClr val="black"/>
                </a:solidFill>
              </a:rPr>
              <a:t>дії</a:t>
            </a:r>
            <a:r>
              <a:rPr lang="ru-RU" sz="2800" b="1" cap="none" dirty="0" smtClean="0">
                <a:solidFill>
                  <a:prstClr val="black"/>
                </a:solidFill>
              </a:rPr>
              <a:t>, </a:t>
            </a:r>
            <a:r>
              <a:rPr lang="ru-RU" sz="2800" b="1" cap="none" dirty="0" err="1" smtClean="0">
                <a:solidFill>
                  <a:prstClr val="black"/>
                </a:solidFill>
              </a:rPr>
              <a:t>вчинені</a:t>
            </a:r>
            <a:r>
              <a:rPr lang="ru-RU" sz="2800" b="1" cap="none" dirty="0" smtClean="0">
                <a:solidFill>
                  <a:prstClr val="black"/>
                </a:solidFill>
              </a:rPr>
              <a:t> повторно </a:t>
            </a:r>
            <a:r>
              <a:rPr lang="ru-RU" sz="2800" b="1" cap="none" dirty="0" err="1" smtClean="0">
                <a:solidFill>
                  <a:prstClr val="black"/>
                </a:solidFill>
              </a:rPr>
              <a:t>протягом</a:t>
            </a:r>
            <a:r>
              <a:rPr lang="ru-RU" sz="2800" b="1" cap="none" dirty="0" smtClean="0">
                <a:solidFill>
                  <a:prstClr val="black"/>
                </a:solidFill>
              </a:rPr>
              <a:t> року </a:t>
            </a:r>
          </a:p>
          <a:p>
            <a:pPr marL="0" lvl="0" indent="0">
              <a:lnSpc>
                <a:spcPct val="100000"/>
              </a:lnSpc>
              <a:buClr>
                <a:prstClr val="black"/>
              </a:buClr>
              <a:buNone/>
            </a:pPr>
            <a:r>
              <a:rPr lang="ru-RU" sz="2800" b="1" cap="none" dirty="0">
                <a:solidFill>
                  <a:prstClr val="black"/>
                </a:solidFill>
              </a:rPr>
              <a:t> </a:t>
            </a:r>
            <a:r>
              <a:rPr lang="ru-RU" sz="2800" b="1" cap="none" dirty="0" smtClean="0">
                <a:solidFill>
                  <a:prstClr val="black"/>
                </a:solidFill>
              </a:rPr>
              <a:t>   (</a:t>
            </a:r>
            <a:r>
              <a:rPr lang="ru-RU" sz="2800" b="1" cap="none" dirty="0" smtClean="0">
                <a:solidFill>
                  <a:srgbClr val="FF0000"/>
                </a:solidFill>
              </a:rPr>
              <a:t>51000 – 85000 </a:t>
            </a:r>
            <a:r>
              <a:rPr lang="ru-RU" sz="2800" b="1" cap="none" dirty="0" err="1" smtClean="0">
                <a:solidFill>
                  <a:srgbClr val="FF0000"/>
                </a:solidFill>
              </a:rPr>
              <a:t>грн</a:t>
            </a:r>
            <a:r>
              <a:rPr lang="ru-RU" sz="2800" b="1" cap="none" dirty="0" smtClean="0">
                <a:solidFill>
                  <a:prstClr val="black"/>
                </a:solidFill>
              </a:rPr>
              <a:t>)</a:t>
            </a:r>
            <a:endParaRPr lang="ru-RU" sz="2800" b="1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buClr>
                <a:prstClr val="black"/>
              </a:buClr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buClr>
                <a:prstClr val="black"/>
              </a:buClr>
              <a:buNone/>
            </a:pPr>
            <a:endParaRPr lang="uk-UA" sz="1800" dirty="0" smtClean="0">
              <a:solidFill>
                <a:srgbClr val="00B050"/>
              </a:solidFill>
            </a:endParaRPr>
          </a:p>
          <a:p>
            <a:pPr lvl="0">
              <a:lnSpc>
                <a:spcPct val="100000"/>
              </a:lnSpc>
              <a:buClr>
                <a:prstClr val="black"/>
              </a:buClr>
            </a:pPr>
            <a:endParaRPr lang="ru-RU" sz="1800" dirty="0" smtClean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buClr>
                <a:prstClr val="black"/>
              </a:buClr>
            </a:pPr>
            <a:endParaRPr lang="ru-RU" sz="1800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buClr>
                <a:prstClr val="black"/>
              </a:buClr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85000"/>
              </a:lnSpc>
              <a:buClr>
                <a:prstClr val="black"/>
              </a:buClr>
              <a:buNone/>
            </a:pPr>
            <a:r>
              <a:rPr lang="uk-UA" sz="2400" dirty="0" smtClean="0">
                <a:solidFill>
                  <a:prstClr val="black"/>
                </a:solidFill>
              </a:rPr>
              <a:t> </a:t>
            </a:r>
            <a:endParaRPr lang="uk-UA" sz="2400" dirty="0" smtClean="0">
              <a:solidFill>
                <a:srgbClr val="00B050"/>
              </a:solidFill>
            </a:endParaRPr>
          </a:p>
          <a:p>
            <a:pPr marL="0" lvl="0" indent="0">
              <a:lnSpc>
                <a:spcPct val="85000"/>
              </a:lnSpc>
              <a:buClr>
                <a:prstClr val="black"/>
              </a:buClr>
              <a:buNone/>
            </a:pPr>
            <a:endParaRPr lang="uk-UA" sz="19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5" y="2258647"/>
            <a:ext cx="5066045" cy="30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73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453292"/>
            <a:ext cx="10364451" cy="855783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>Відповідальність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 за порушення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uk-UA" sz="27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120241" y="879230"/>
            <a:ext cx="9799119" cy="54512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Штраф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керівнику</a:t>
            </a:r>
            <a:endParaRPr lang="uk-U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508370"/>
            <a:ext cx="5106027" cy="12504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sz="7200" dirty="0"/>
          </a:p>
          <a:p>
            <a:endParaRPr lang="ru-RU" sz="7200" dirty="0"/>
          </a:p>
          <a:p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019800" y="1424353"/>
            <a:ext cx="4941277" cy="2233247"/>
          </a:xfrm>
        </p:spPr>
        <p:txBody>
          <a:bodyPr/>
          <a:lstStyle/>
          <a:p>
            <a:endParaRPr lang="uk-UA" sz="2800" cap="none" dirty="0" smtClean="0"/>
          </a:p>
          <a:p>
            <a:endParaRPr lang="uk-UA" sz="2800" cap="none" dirty="0"/>
          </a:p>
          <a:p>
            <a:endParaRPr lang="uk-UA" sz="2800" cap="none" dirty="0" smtClean="0"/>
          </a:p>
          <a:p>
            <a:endParaRPr lang="uk-UA" sz="2800" cap="none" dirty="0"/>
          </a:p>
          <a:p>
            <a:endParaRPr lang="uk-UA" sz="2800" cap="none" dirty="0" smtClean="0"/>
          </a:p>
          <a:p>
            <a:endParaRPr lang="uk-UA" sz="100" cap="none" dirty="0"/>
          </a:p>
          <a:p>
            <a:r>
              <a:rPr lang="uk-UA" sz="2400" b="1" cap="none" dirty="0" smtClean="0"/>
              <a:t>Невиконання рішення Антимонопольного комітету – </a:t>
            </a:r>
          </a:p>
          <a:p>
            <a:pPr>
              <a:lnSpc>
                <a:spcPct val="100000"/>
              </a:lnSpc>
            </a:pPr>
            <a:r>
              <a:rPr lang="uk-UA" sz="2800" b="1" cap="none" dirty="0" smtClean="0">
                <a:solidFill>
                  <a:srgbClr val="FF0000"/>
                </a:solidFill>
              </a:rPr>
              <a:t>2000-5000</a:t>
            </a:r>
            <a:r>
              <a:rPr lang="uk-UA" sz="2000" b="1" cap="none" dirty="0" smtClean="0"/>
              <a:t> неоподаткованих мінімумів доходів громадян </a:t>
            </a:r>
          </a:p>
          <a:p>
            <a:pPr>
              <a:lnSpc>
                <a:spcPct val="100000"/>
              </a:lnSpc>
            </a:pPr>
            <a:r>
              <a:rPr lang="uk-UA" sz="2000" b="1" cap="none" dirty="0" smtClean="0"/>
              <a:t>(</a:t>
            </a:r>
            <a:r>
              <a:rPr lang="uk-UA" sz="2800" b="1" cap="none" dirty="0" smtClean="0">
                <a:solidFill>
                  <a:srgbClr val="FF0000"/>
                </a:solidFill>
              </a:rPr>
              <a:t>34000 – 85000 грн</a:t>
            </a:r>
            <a:r>
              <a:rPr lang="uk-UA" sz="2000" b="1" cap="none" dirty="0" smtClean="0"/>
              <a:t>) </a:t>
            </a:r>
            <a:endParaRPr lang="uk-UA" sz="2000" b="1" cap="none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019801" y="3772877"/>
            <a:ext cx="5258425" cy="201832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cap="none" dirty="0" err="1">
                <a:solidFill>
                  <a:prstClr val="black"/>
                </a:solidFill>
              </a:rPr>
              <a:t>У</a:t>
            </a:r>
            <a:r>
              <a:rPr lang="ru-RU" sz="2400" b="1" cap="none" dirty="0" err="1" smtClean="0">
                <a:solidFill>
                  <a:prstClr val="black"/>
                </a:solidFill>
              </a:rPr>
              <a:t>кладення</a:t>
            </a:r>
            <a:r>
              <a:rPr lang="ru-RU" sz="2400" b="1" cap="none" dirty="0" smtClean="0">
                <a:solidFill>
                  <a:prstClr val="black"/>
                </a:solidFill>
              </a:rPr>
              <a:t> </a:t>
            </a:r>
            <a:r>
              <a:rPr lang="ru-RU" sz="2400" b="1" cap="none" dirty="0" err="1" smtClean="0">
                <a:solidFill>
                  <a:prstClr val="black"/>
                </a:solidFill>
              </a:rPr>
              <a:t>договорів</a:t>
            </a:r>
            <a:r>
              <a:rPr lang="ru-RU" sz="2400" b="1" cap="none" dirty="0" smtClean="0">
                <a:solidFill>
                  <a:prstClr val="black"/>
                </a:solidFill>
              </a:rPr>
              <a:t> до/без </a:t>
            </a:r>
            <a:r>
              <a:rPr lang="ru-RU" sz="2400" b="1" cap="none" dirty="0" err="1" smtClean="0">
                <a:solidFill>
                  <a:prstClr val="black"/>
                </a:solidFill>
              </a:rPr>
              <a:t>проведення</a:t>
            </a:r>
            <a:r>
              <a:rPr lang="ru-RU" sz="2400" b="1" cap="none" dirty="0" smtClean="0">
                <a:solidFill>
                  <a:prstClr val="black"/>
                </a:solidFill>
              </a:rPr>
              <a:t> процедур </a:t>
            </a:r>
            <a:r>
              <a:rPr lang="ru-RU" sz="2400" b="1" cap="none" dirty="0" err="1" smtClean="0">
                <a:solidFill>
                  <a:prstClr val="black"/>
                </a:solidFill>
              </a:rPr>
              <a:t>закупівель</a:t>
            </a:r>
            <a:r>
              <a:rPr lang="ru-RU" sz="2400" b="1" cap="none" dirty="0" smtClean="0">
                <a:solidFill>
                  <a:prstClr val="black"/>
                </a:solidFill>
              </a:rPr>
              <a:t>/</a:t>
            </a:r>
            <a:r>
              <a:rPr lang="ru-RU" sz="2400" b="1" cap="none" dirty="0" err="1" smtClean="0">
                <a:solidFill>
                  <a:prstClr val="black"/>
                </a:solidFill>
              </a:rPr>
              <a:t>спрощених</a:t>
            </a:r>
            <a:r>
              <a:rPr lang="ru-RU" sz="2400" b="1" cap="none" dirty="0" smtClean="0">
                <a:solidFill>
                  <a:prstClr val="black"/>
                </a:solidFill>
              </a:rPr>
              <a:t> </a:t>
            </a:r>
            <a:r>
              <a:rPr lang="ru-RU" sz="2400" b="1" cap="none" dirty="0" err="1" smtClean="0">
                <a:solidFill>
                  <a:prstClr val="black"/>
                </a:solidFill>
              </a:rPr>
              <a:t>закупівель</a:t>
            </a:r>
            <a:endParaRPr lang="ru-RU" sz="2400" b="1" cap="none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buClr>
                <a:prstClr val="black"/>
              </a:buCl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2000-10000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cap="none" dirty="0" err="1" smtClean="0">
                <a:solidFill>
                  <a:prstClr val="black"/>
                </a:solidFill>
              </a:rPr>
              <a:t>неоподатковуваних</a:t>
            </a:r>
            <a:r>
              <a:rPr lang="ru-RU" b="1" cap="none" dirty="0" smtClean="0">
                <a:solidFill>
                  <a:prstClr val="black"/>
                </a:solidFill>
              </a:rPr>
              <a:t> </a:t>
            </a:r>
            <a:r>
              <a:rPr lang="ru-RU" b="1" cap="none" dirty="0" err="1" smtClean="0">
                <a:solidFill>
                  <a:prstClr val="black"/>
                </a:solidFill>
              </a:rPr>
              <a:t>мінімумів</a:t>
            </a:r>
            <a:r>
              <a:rPr lang="ru-RU" b="1" cap="none" dirty="0" smtClean="0">
                <a:solidFill>
                  <a:prstClr val="black"/>
                </a:solidFill>
              </a:rPr>
              <a:t> </a:t>
            </a:r>
            <a:r>
              <a:rPr lang="ru-RU" b="1" cap="none" dirty="0" err="1" smtClean="0">
                <a:solidFill>
                  <a:prstClr val="black"/>
                </a:solidFill>
              </a:rPr>
              <a:t>доходів</a:t>
            </a:r>
            <a:r>
              <a:rPr lang="ru-RU" b="1" cap="none" dirty="0" smtClean="0">
                <a:solidFill>
                  <a:prstClr val="black"/>
                </a:solidFill>
              </a:rPr>
              <a:t> </a:t>
            </a:r>
            <a:r>
              <a:rPr lang="ru-RU" b="1" cap="none" dirty="0" err="1" smtClean="0">
                <a:solidFill>
                  <a:prstClr val="black"/>
                </a:solidFill>
              </a:rPr>
              <a:t>громадян</a:t>
            </a:r>
            <a:r>
              <a:rPr lang="ru-RU" b="1" cap="none" dirty="0" smtClean="0">
                <a:solidFill>
                  <a:prstClr val="black"/>
                </a:solidFill>
              </a:rPr>
              <a:t> </a:t>
            </a:r>
          </a:p>
          <a:p>
            <a:pPr marL="0" lvl="0" indent="0">
              <a:lnSpc>
                <a:spcPct val="100000"/>
              </a:lnSpc>
              <a:buClr>
                <a:prstClr val="black"/>
              </a:buClr>
              <a:buNone/>
            </a:pPr>
            <a:r>
              <a:rPr lang="ru-RU" cap="none" dirty="0" smtClean="0">
                <a:solidFill>
                  <a:prstClr val="black"/>
                </a:solidFill>
              </a:rPr>
              <a:t>(</a:t>
            </a:r>
            <a:r>
              <a:rPr lang="ru-RU" sz="2800" b="1" cap="none" dirty="0" smtClean="0">
                <a:solidFill>
                  <a:srgbClr val="FF0000"/>
                </a:solidFill>
              </a:rPr>
              <a:t>34000 – 170000 </a:t>
            </a:r>
            <a:r>
              <a:rPr lang="ru-RU" sz="2800" b="1" cap="none" dirty="0" err="1" smtClean="0">
                <a:solidFill>
                  <a:srgbClr val="FF0000"/>
                </a:solidFill>
              </a:rPr>
              <a:t>грн</a:t>
            </a:r>
            <a:r>
              <a:rPr lang="ru-RU" b="1" cap="none" dirty="0" smtClean="0">
                <a:solidFill>
                  <a:prstClr val="black"/>
                </a:solidFill>
              </a:rPr>
              <a:t>)</a:t>
            </a:r>
            <a:endParaRPr lang="ru-RU" b="1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buClr>
                <a:prstClr val="black"/>
              </a:buClr>
              <a:buNone/>
            </a:pPr>
            <a:endParaRPr lang="uk-UA" sz="1800" dirty="0" smtClean="0">
              <a:solidFill>
                <a:srgbClr val="00B050"/>
              </a:solidFill>
            </a:endParaRPr>
          </a:p>
          <a:p>
            <a:pPr lvl="0">
              <a:lnSpc>
                <a:spcPct val="100000"/>
              </a:lnSpc>
              <a:buClr>
                <a:prstClr val="black"/>
              </a:buClr>
            </a:pPr>
            <a:endParaRPr lang="ru-RU" sz="1800" dirty="0" smtClean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buClr>
                <a:prstClr val="black"/>
              </a:buClr>
            </a:pPr>
            <a:endParaRPr lang="ru-RU" sz="1800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buClr>
                <a:prstClr val="black"/>
              </a:buClr>
            </a:pP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lnSpc>
                <a:spcPct val="85000"/>
              </a:lnSpc>
              <a:buClr>
                <a:prstClr val="black"/>
              </a:buClr>
              <a:buNone/>
            </a:pPr>
            <a:r>
              <a:rPr lang="uk-UA" sz="2400" dirty="0" smtClean="0">
                <a:solidFill>
                  <a:prstClr val="black"/>
                </a:solidFill>
              </a:rPr>
              <a:t> </a:t>
            </a:r>
            <a:endParaRPr lang="uk-UA" sz="2400" dirty="0" smtClean="0">
              <a:solidFill>
                <a:srgbClr val="00B050"/>
              </a:solidFill>
            </a:endParaRPr>
          </a:p>
          <a:p>
            <a:pPr marL="0" lvl="0" indent="0">
              <a:lnSpc>
                <a:spcPct val="85000"/>
              </a:lnSpc>
              <a:buClr>
                <a:prstClr val="black"/>
              </a:buClr>
              <a:buNone/>
            </a:pPr>
            <a:endParaRPr lang="uk-UA" sz="19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12" y="2265485"/>
            <a:ext cx="4656896" cy="251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52095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Планування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закуп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вель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47111831"/>
              </p:ext>
            </p:extLst>
          </p:nvPr>
        </p:nvGraphicFramePr>
        <p:xfrm>
          <a:off x="407323" y="1404852"/>
          <a:ext cx="5612476" cy="4752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54011" y="1770612"/>
            <a:ext cx="6617553" cy="4020588"/>
          </a:xfrm>
        </p:spPr>
        <p:txBody>
          <a:bodyPr>
            <a:normAutofit/>
          </a:bodyPr>
          <a:lstStyle/>
          <a:p>
            <a:r>
              <a:rPr lang="uk-UA" sz="2800" b="1" cap="none" dirty="0"/>
              <a:t>з</a:t>
            </a:r>
            <a:r>
              <a:rPr lang="uk-UA" sz="2800" b="1" cap="none" dirty="0" smtClean="0"/>
              <a:t>мінено строк публікації плану/змін до плану з 5 календарних на </a:t>
            </a:r>
            <a:r>
              <a:rPr lang="uk-UA" sz="2800" b="1" cap="none" dirty="0" smtClean="0">
                <a:solidFill>
                  <a:srgbClr val="FF0000"/>
                </a:solidFill>
              </a:rPr>
              <a:t>5 робочих днів</a:t>
            </a:r>
          </a:p>
          <a:p>
            <a:r>
              <a:rPr lang="uk-UA" sz="2800" b="1" cap="none" dirty="0" smtClean="0"/>
              <a:t>передбачена можливість проведення попередніх ринкових консультацій</a:t>
            </a:r>
          </a:p>
          <a:p>
            <a:pPr marL="0" indent="0">
              <a:buNone/>
            </a:pPr>
            <a:endParaRPr lang="uk-UA" sz="2200" cap="none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7" y="4464754"/>
            <a:ext cx="3447391" cy="211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75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16195"/>
            <a:ext cx="10364451" cy="1110953"/>
          </a:xfrm>
        </p:spPr>
        <p:txBody>
          <a:bodyPr/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Оприлюднення інформації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427147"/>
            <a:ext cx="5418660" cy="4751461"/>
          </a:xfrm>
        </p:spPr>
        <p:txBody>
          <a:bodyPr>
            <a:noAutofit/>
          </a:bodyPr>
          <a:lstStyle/>
          <a:p>
            <a:r>
              <a:rPr lang="uk-UA" sz="2600" b="1" cap="none" dirty="0" smtClean="0"/>
              <a:t>змінено строк публікації звіту про виконання договору – </a:t>
            </a:r>
            <a:r>
              <a:rPr lang="uk-UA" sz="2600" b="1" cap="none" dirty="0" smtClean="0">
                <a:solidFill>
                  <a:srgbClr val="CC0000"/>
                </a:solidFill>
              </a:rPr>
              <a:t>20 робочих днів</a:t>
            </a:r>
            <a:r>
              <a:rPr lang="uk-UA" sz="2600" b="1" cap="none" dirty="0" smtClean="0"/>
              <a:t> (було 3 календарних)</a:t>
            </a:r>
          </a:p>
          <a:p>
            <a:r>
              <a:rPr lang="uk-UA" sz="2600" b="1" cap="none" dirty="0" smtClean="0"/>
              <a:t>разом з оголошенням публікується </a:t>
            </a:r>
            <a:r>
              <a:rPr lang="uk-UA" sz="2600" b="1" cap="none" dirty="0" smtClean="0">
                <a:solidFill>
                  <a:srgbClr val="CC0000"/>
                </a:solidFill>
              </a:rPr>
              <a:t>тендерна документація та проект договору</a:t>
            </a:r>
          </a:p>
          <a:p>
            <a:r>
              <a:rPr lang="uk-UA" sz="2600" b="1" cap="none" dirty="0" smtClean="0"/>
              <a:t>внесення </a:t>
            </a:r>
            <a:r>
              <a:rPr lang="uk-UA" sz="2600" b="1" cap="none" dirty="0" smtClean="0">
                <a:solidFill>
                  <a:srgbClr val="CC0000"/>
                </a:solidFill>
              </a:rPr>
              <a:t>змін у договір </a:t>
            </a:r>
            <a:r>
              <a:rPr lang="uk-UA" sz="2600" b="1" cap="none" dirty="0" smtClean="0"/>
              <a:t>публікується тільки у випадках передбачених у ч. 5 ст. 41</a:t>
            </a:r>
            <a:endParaRPr lang="ru-RU" sz="2600" b="1" cap="none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332434" y="2503825"/>
            <a:ext cx="4945792" cy="3424107"/>
          </a:xfrm>
        </p:spPr>
        <p:txBody>
          <a:bodyPr>
            <a:normAutofit fontScale="92500" lnSpcReduction="10000"/>
          </a:bodyPr>
          <a:lstStyle/>
          <a:p>
            <a:endParaRPr lang="uk-UA" sz="2200" cap="none" dirty="0" smtClean="0"/>
          </a:p>
          <a:p>
            <a:endParaRPr lang="uk-UA" sz="2200" cap="none" dirty="0"/>
          </a:p>
          <a:p>
            <a:r>
              <a:rPr lang="uk-UA" sz="2800" b="1" cap="none" dirty="0" smtClean="0"/>
              <a:t>звіт про договір, укладений без використання електронної системи </a:t>
            </a:r>
            <a:r>
              <a:rPr lang="uk-UA" sz="2800" b="1" cap="none" dirty="0" err="1" smtClean="0"/>
              <a:t>закупівель</a:t>
            </a:r>
            <a:r>
              <a:rPr lang="uk-UA" sz="2800" b="1" cap="none" dirty="0" smtClean="0"/>
              <a:t> (до 50 тис. грн) – протягом </a:t>
            </a:r>
            <a:r>
              <a:rPr lang="uk-UA" sz="2800" b="1" cap="none" dirty="0" smtClean="0">
                <a:solidFill>
                  <a:srgbClr val="CC0000"/>
                </a:solidFill>
              </a:rPr>
              <a:t>3 робочих днів </a:t>
            </a:r>
            <a:r>
              <a:rPr lang="uk-UA" sz="2800" b="1" cap="none" dirty="0" smtClean="0"/>
              <a:t>з дати укладання договору</a:t>
            </a:r>
            <a:endParaRPr lang="ru-RU" sz="2800" b="1" cap="none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8913263" y="1654944"/>
            <a:ext cx="2726109" cy="1119499"/>
          </a:xfrm>
          <a:prstGeom prst="wedgeEllipseCallout">
            <a:avLst>
              <a:gd name="adj1" fmla="val -22400"/>
              <a:gd name="adj2" fmla="val 785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n w="0"/>
                <a:solidFill>
                  <a:srgbClr val="CC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Важливо</a:t>
            </a:r>
            <a:r>
              <a:rPr lang="ru-RU" sz="3200" dirty="0" smtClean="0">
                <a:ln w="0"/>
                <a:solidFill>
                  <a:srgbClr val="CC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ru-RU" sz="3200" dirty="0">
              <a:ln w="0"/>
              <a:solidFill>
                <a:srgbClr val="CC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84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встановлення Кваліфікаційних критеріїв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5106026" cy="3576505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 smtClean="0"/>
              <a:t>Доповнено </a:t>
            </a:r>
            <a:r>
              <a:rPr lang="uk-UA" sz="2400" b="1" dirty="0"/>
              <a:t>критерієм: </a:t>
            </a:r>
            <a:r>
              <a:rPr lang="uk-UA" sz="2400" b="1" dirty="0">
                <a:solidFill>
                  <a:srgbClr val="FF0000"/>
                </a:solidFill>
              </a:rPr>
              <a:t>Наявність фінансової спроможності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72200" y="2214694"/>
            <a:ext cx="5105400" cy="3576505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/>
              <a:t>Передбачено можливість для учасника для підтвердження своєї відповідності залучати </a:t>
            </a:r>
            <a:r>
              <a:rPr lang="uk-UA" sz="2400" b="1" dirty="0">
                <a:solidFill>
                  <a:srgbClr val="FF0000"/>
                </a:solidFill>
              </a:rPr>
              <a:t>потужності субпідрядників/ співвиконавців</a:t>
            </a:r>
            <a:r>
              <a:rPr lang="uk-UA" sz="2400" b="1" dirty="0"/>
              <a:t> (у разі закупівлі робіт або послуг)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84" y="3810871"/>
            <a:ext cx="3094203" cy="2589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74" y="4886542"/>
            <a:ext cx="2683379" cy="180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відмова в участі у процедурі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5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err="1" smtClean="0"/>
              <a:t>Замовник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C0000"/>
                </a:solidFill>
              </a:rPr>
              <a:t>зобов</a:t>
            </a:r>
            <a:r>
              <a:rPr lang="en-US" sz="2400" b="1" dirty="0" smtClean="0">
                <a:solidFill>
                  <a:srgbClr val="CC0000"/>
                </a:solidFill>
              </a:rPr>
              <a:t>’</a:t>
            </a:r>
            <a:r>
              <a:rPr lang="uk-UA" sz="2400" b="1" dirty="0" err="1" smtClean="0">
                <a:solidFill>
                  <a:srgbClr val="CC0000"/>
                </a:solidFill>
              </a:rPr>
              <a:t>язаний</a:t>
            </a:r>
            <a:r>
              <a:rPr lang="uk-UA" sz="2400" b="1" dirty="0" smtClean="0">
                <a:solidFill>
                  <a:srgbClr val="CC0000"/>
                </a:solidFill>
              </a:rPr>
              <a:t> </a:t>
            </a:r>
            <a:r>
              <a:rPr lang="uk-UA" sz="2400" b="1" dirty="0" smtClean="0"/>
              <a:t>відхиляти пропозиції учасників, що мають заборгованість із сплати податків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94" y="3445564"/>
            <a:ext cx="4281444" cy="249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9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Новації у відкритих торгах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/>
              <a:t>Тендерна пропозиція може надаватись </a:t>
            </a:r>
            <a:r>
              <a:rPr lang="uk-UA" sz="2800" b="1" dirty="0">
                <a:solidFill>
                  <a:srgbClr val="FF0000"/>
                </a:solidFill>
              </a:rPr>
              <a:t>об</a:t>
            </a:r>
            <a:r>
              <a:rPr lang="en-US" sz="2800" b="1" dirty="0">
                <a:solidFill>
                  <a:srgbClr val="FF0000"/>
                </a:solidFill>
              </a:rPr>
              <a:t>’</a:t>
            </a:r>
            <a:r>
              <a:rPr lang="uk-UA" sz="2800" b="1" dirty="0">
                <a:solidFill>
                  <a:srgbClr val="FF0000"/>
                </a:solidFill>
              </a:rPr>
              <a:t>єднанням учасників</a:t>
            </a:r>
          </a:p>
          <a:p>
            <a:pPr marL="0" indent="0">
              <a:buNone/>
            </a:pPr>
            <a:endParaRPr lang="uk-UA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36" y="4014305"/>
            <a:ext cx="3421727" cy="2553134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46271677"/>
              </p:ext>
            </p:extLst>
          </p:nvPr>
        </p:nvGraphicFramePr>
        <p:xfrm>
          <a:off x="573578" y="2214694"/>
          <a:ext cx="5311833" cy="3458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8" y="3314052"/>
            <a:ext cx="1187226" cy="125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9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148483"/>
          </a:xfrm>
        </p:spPr>
        <p:txBody>
          <a:bodyPr/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b="1" smtClean="0">
                <a:solidFill>
                  <a:schemeClr val="accent3">
                    <a:lumMod val="50000"/>
                  </a:schemeClr>
                </a:solidFill>
              </a:rPr>
              <a:t>мета впровадження змін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2984" y="2877047"/>
            <a:ext cx="3298976" cy="300262"/>
          </a:xfrm>
        </p:spPr>
        <p:txBody>
          <a:bodyPr/>
          <a:lstStyle/>
          <a:p>
            <a:r>
              <a:rPr lang="uk-UA" b="1" dirty="0" smtClean="0"/>
              <a:t>Боротьба з </a:t>
            </a:r>
            <a:r>
              <a:rPr lang="uk-UA" b="1" dirty="0">
                <a:solidFill>
                  <a:srgbClr val="FF0000"/>
                </a:solidFill>
              </a:rPr>
              <a:t>недобросовісними</a:t>
            </a:r>
            <a:r>
              <a:rPr lang="uk-UA" b="1" dirty="0" smtClean="0">
                <a:solidFill>
                  <a:srgbClr val="FF0000"/>
                </a:solidFill>
              </a:rPr>
              <a:t> учасниками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913774" y="3722255"/>
            <a:ext cx="3298976" cy="1302328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uk-UA" sz="2400" b="1" dirty="0" smtClean="0"/>
              <a:t>організація </a:t>
            </a:r>
            <a:r>
              <a:rPr lang="uk-UA" sz="2400" b="1" dirty="0" smtClean="0">
                <a:solidFill>
                  <a:srgbClr val="FF0000"/>
                </a:solidFill>
              </a:rPr>
              <a:t>закупівельної діяльності</a:t>
            </a:r>
          </a:p>
          <a:p>
            <a:pPr>
              <a:lnSpc>
                <a:spcPct val="85000"/>
              </a:lnSpc>
            </a:pPr>
            <a:endParaRPr lang="uk-UA" sz="2400" dirty="0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</a:pPr>
            <a:r>
              <a:rPr lang="uk-UA" sz="2400" b="1" dirty="0" smtClean="0"/>
              <a:t>Врегулювання </a:t>
            </a:r>
            <a:r>
              <a:rPr lang="uk-UA" sz="2400" b="1" dirty="0" smtClean="0">
                <a:solidFill>
                  <a:srgbClr val="FF0000"/>
                </a:solidFill>
              </a:rPr>
              <a:t>допорогових </a:t>
            </a:r>
            <a:r>
              <a:rPr lang="uk-UA" sz="2400" b="1" dirty="0" err="1" smtClean="0">
                <a:solidFill>
                  <a:srgbClr val="FF0000"/>
                </a:solidFill>
              </a:rPr>
              <a:t>закупівель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53178" y="2166992"/>
            <a:ext cx="3291521" cy="1010317"/>
          </a:xfrm>
        </p:spPr>
        <p:txBody>
          <a:bodyPr/>
          <a:lstStyle/>
          <a:p>
            <a:r>
              <a:rPr lang="uk-UA" b="1" dirty="0" smtClean="0"/>
              <a:t>Удосконалення </a:t>
            </a:r>
            <a:r>
              <a:rPr lang="uk-UA" b="1" dirty="0" smtClean="0">
                <a:solidFill>
                  <a:srgbClr val="FF0000"/>
                </a:solidFill>
              </a:rPr>
              <a:t>механізму оскарження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4441348" y="3722255"/>
            <a:ext cx="3397483" cy="2068945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uk-UA" sz="2400" b="1" dirty="0" smtClean="0"/>
              <a:t>удосконалення </a:t>
            </a:r>
            <a:r>
              <a:rPr lang="uk-UA" sz="2400" b="1" dirty="0" smtClean="0">
                <a:solidFill>
                  <a:srgbClr val="FF0000"/>
                </a:solidFill>
              </a:rPr>
              <a:t>закупівельного</a:t>
            </a:r>
            <a:r>
              <a:rPr lang="uk-UA" sz="2400" b="1" dirty="0" smtClean="0"/>
              <a:t> </a:t>
            </a:r>
            <a:r>
              <a:rPr lang="uk-UA" sz="2400" b="1" dirty="0" smtClean="0">
                <a:solidFill>
                  <a:srgbClr val="FF0000"/>
                </a:solidFill>
              </a:rPr>
              <a:t>процесу </a:t>
            </a:r>
          </a:p>
          <a:p>
            <a:pPr>
              <a:lnSpc>
                <a:spcPct val="85000"/>
              </a:lnSpc>
            </a:pPr>
            <a:endParaRPr lang="uk-UA" sz="2400" dirty="0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</a:pPr>
            <a:r>
              <a:rPr lang="uk-UA" sz="2400" b="1" dirty="0" smtClean="0"/>
              <a:t>впровадження</a:t>
            </a:r>
            <a:r>
              <a:rPr lang="uk-UA" sz="2400" b="1" dirty="0" smtClean="0">
                <a:solidFill>
                  <a:srgbClr val="FF0000"/>
                </a:solidFill>
              </a:rPr>
              <a:t> електронного каталогу</a:t>
            </a:r>
          </a:p>
          <a:p>
            <a:pPr>
              <a:lnSpc>
                <a:spcPct val="85000"/>
              </a:lnSpc>
            </a:pP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984339" y="2812139"/>
            <a:ext cx="3304928" cy="365170"/>
          </a:xfrm>
        </p:spPr>
        <p:txBody>
          <a:bodyPr/>
          <a:lstStyle/>
          <a:p>
            <a:r>
              <a:rPr lang="uk-UA" b="1" dirty="0" smtClean="0"/>
              <a:t>Посилення </a:t>
            </a:r>
            <a:r>
              <a:rPr lang="uk-UA" b="1" dirty="0" smtClean="0">
                <a:solidFill>
                  <a:srgbClr val="FF0000"/>
                </a:solidFill>
              </a:rPr>
              <a:t>відповідальності за порушення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7838831" y="3722255"/>
            <a:ext cx="3571631" cy="2600391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uk-UA" sz="2400" b="1" dirty="0" smtClean="0"/>
              <a:t>розширення     </a:t>
            </a:r>
            <a:r>
              <a:rPr lang="uk-UA" sz="2400" b="1" dirty="0" smtClean="0">
                <a:solidFill>
                  <a:srgbClr val="FF0000"/>
                </a:solidFill>
              </a:rPr>
              <a:t>переліку конкурентних процедур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89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79462"/>
            <a:ext cx="10364451" cy="1589517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sz="3200" b="1" cap="none" dirty="0" smtClean="0">
                <a:solidFill>
                  <a:schemeClr val="accent3">
                    <a:lumMod val="50000"/>
                  </a:schemeClr>
                </a:solidFill>
              </a:rPr>
              <a:t>ст.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23 «Технічні специфікації, маркування, сертифікати, протоколи випробувань та інші засоби підтвердження відповідності»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1768980"/>
            <a:ext cx="10363826" cy="4939470"/>
          </a:xfrm>
        </p:spPr>
        <p:txBody>
          <a:bodyPr>
            <a:normAutofit fontScale="62500" lnSpcReduction="20000"/>
          </a:bodyPr>
          <a:lstStyle/>
          <a:p>
            <a:r>
              <a:rPr lang="uk-UA" sz="3400" b="1" cap="none" dirty="0"/>
              <a:t>Х</a:t>
            </a:r>
            <a:r>
              <a:rPr lang="uk-UA" sz="3400" b="1" cap="none" dirty="0" smtClean="0"/>
              <a:t>арактеристики предмету закупівлі можуть містити опис конкретного технологічного </a:t>
            </a:r>
            <a:r>
              <a:rPr lang="uk-UA" sz="3400" b="1" cap="none" dirty="0" smtClean="0">
                <a:solidFill>
                  <a:srgbClr val="CC0000"/>
                </a:solidFill>
              </a:rPr>
              <a:t>процесу чи порядку постачання </a:t>
            </a:r>
            <a:r>
              <a:rPr lang="uk-UA" sz="3400" b="1" cap="none" dirty="0" smtClean="0"/>
              <a:t>товару, виконання робіт, надання послуг</a:t>
            </a:r>
          </a:p>
          <a:p>
            <a:r>
              <a:rPr lang="uk-UA" sz="3400" b="1" cap="none" dirty="0" smtClean="0"/>
              <a:t>Може зазначатись інформація про передачу </a:t>
            </a:r>
            <a:r>
              <a:rPr lang="uk-UA" sz="3400" b="1" cap="none" dirty="0" smtClean="0">
                <a:solidFill>
                  <a:srgbClr val="CC0000"/>
                </a:solidFill>
              </a:rPr>
              <a:t>прав інтелектуальної власності</a:t>
            </a:r>
          </a:p>
          <a:p>
            <a:r>
              <a:rPr lang="uk-UA" sz="3400" b="1" cap="none" dirty="0" smtClean="0"/>
              <a:t>Можуть враховуватись </a:t>
            </a:r>
            <a:r>
              <a:rPr lang="uk-UA" sz="3400" b="1" cap="none" dirty="0" smtClean="0">
                <a:solidFill>
                  <a:srgbClr val="CC0000"/>
                </a:solidFill>
              </a:rPr>
              <a:t>потреби осіб з обмеженими можливостями</a:t>
            </a:r>
          </a:p>
          <a:p>
            <a:r>
              <a:rPr lang="uk-UA" sz="3400" b="1" cap="none" dirty="0" smtClean="0"/>
              <a:t>У разі якщо вичерпний опис характеристик скласти неможливо, технічні специфікації можуть містити посилання на стандартні характеристики, технічні регламенти та умови, вимоги, умовні позначення, </a:t>
            </a:r>
            <a:r>
              <a:rPr lang="uk-UA" sz="3400" b="1" cap="none" dirty="0" smtClean="0">
                <a:solidFill>
                  <a:srgbClr val="CC0000"/>
                </a:solidFill>
              </a:rPr>
              <a:t>до кожного посилання повинен додаватися вираз “або еквівалент”</a:t>
            </a:r>
          </a:p>
          <a:p>
            <a:r>
              <a:rPr lang="uk-UA" sz="3400" b="1" cap="none" dirty="0" smtClean="0"/>
              <a:t>У разі встановлення екологічних чи інших характеристик товару, роботи чи послуги замовник повинен в тендерній документації зазначити</a:t>
            </a:r>
            <a:r>
              <a:rPr lang="uk-UA" sz="3400" b="1" cap="none" dirty="0" smtClean="0">
                <a:solidFill>
                  <a:srgbClr val="FF0000"/>
                </a:solidFill>
              </a:rPr>
              <a:t>, </a:t>
            </a:r>
            <a:r>
              <a:rPr lang="uk-UA" sz="3400" b="1" cap="none" dirty="0" smtClean="0">
                <a:solidFill>
                  <a:srgbClr val="CC0000"/>
                </a:solidFill>
              </a:rPr>
              <a:t>які маркування, протоколи випробувань або сертифікати можуть підтвердити відповідність предмета закупівлі таким   характеристикам </a:t>
            </a:r>
            <a:endParaRPr lang="ru-RU" sz="3400" b="1" cap="none" dirty="0" smtClean="0">
              <a:solidFill>
                <a:srgbClr val="CC0000"/>
              </a:solidFill>
            </a:endParaRPr>
          </a:p>
          <a:p>
            <a:pPr>
              <a:buFontTx/>
              <a:buChar char="-"/>
            </a:pPr>
            <a:endParaRPr lang="uk-UA" u="sng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94004" y="76912"/>
            <a:ext cx="1367327" cy="1119499"/>
          </a:xfrm>
          <a:prstGeom prst="wedgeEllipseCallout">
            <a:avLst>
              <a:gd name="adj1" fmla="val 17292"/>
              <a:gd name="adj2" fmla="val 6937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Нове!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8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3" y="145280"/>
            <a:ext cx="10364451" cy="115420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Розширено перелік причин Відхилення тендерних пропозицій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146" y="1153684"/>
            <a:ext cx="5106028" cy="478564"/>
          </a:xfrm>
        </p:spPr>
        <p:txBody>
          <a:bodyPr/>
          <a:lstStyle/>
          <a:p>
            <a:pPr algn="ctr"/>
            <a:r>
              <a:rPr lang="uk-UA" sz="2400" b="1" dirty="0" smtClean="0"/>
              <a:t>Для </a:t>
            </a:r>
            <a:r>
              <a:rPr lang="uk-UA" sz="2400" b="1" dirty="0" smtClean="0">
                <a:solidFill>
                  <a:srgbClr val="CC0000"/>
                </a:solidFill>
              </a:rPr>
              <a:t>Учасника</a:t>
            </a:r>
            <a:endParaRPr lang="uk-UA" sz="2400" b="1" dirty="0">
              <a:solidFill>
                <a:srgbClr val="CC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9011" y="1709159"/>
            <a:ext cx="5702935" cy="46841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b="1" cap="none" dirty="0" smtClean="0"/>
              <a:t>Не відповідає вимогам відповідно до ТД (інші вимоги)</a:t>
            </a:r>
            <a:endParaRPr lang="ru-RU" b="1" cap="none" dirty="0" smtClean="0"/>
          </a:p>
          <a:p>
            <a:pPr>
              <a:lnSpc>
                <a:spcPct val="100000"/>
              </a:lnSpc>
            </a:pPr>
            <a:r>
              <a:rPr lang="uk-UA" b="1" cap="none" dirty="0"/>
              <a:t>З</a:t>
            </a:r>
            <a:r>
              <a:rPr lang="uk-UA" b="1" cap="none" dirty="0" smtClean="0"/>
              <a:t>азначив у тендерній пропозиції недостовірну інформацію</a:t>
            </a:r>
          </a:p>
          <a:p>
            <a:pPr>
              <a:lnSpc>
                <a:spcPct val="100000"/>
              </a:lnSpc>
            </a:pPr>
            <a:r>
              <a:rPr lang="uk-UA" b="1" cap="none" dirty="0"/>
              <a:t>Н</a:t>
            </a:r>
            <a:r>
              <a:rPr lang="uk-UA" b="1" cap="none" dirty="0" smtClean="0"/>
              <a:t>е виправив невідповідності в інформації та/або документах, що подані ним у своїй тендерній пропозиції, протягом 24 годин </a:t>
            </a:r>
          </a:p>
          <a:p>
            <a:pPr>
              <a:lnSpc>
                <a:spcPct val="100000"/>
              </a:lnSpc>
            </a:pPr>
            <a:r>
              <a:rPr lang="uk-UA" b="1" cap="none" dirty="0" smtClean="0"/>
              <a:t>Не надав </a:t>
            </a:r>
            <a:r>
              <a:rPr lang="uk-UA" b="1" cap="none" dirty="0" err="1" smtClean="0"/>
              <a:t>обгрунтування</a:t>
            </a:r>
            <a:r>
              <a:rPr lang="uk-UA" b="1" cap="none" dirty="0" smtClean="0"/>
              <a:t> аномально низької ціни тендерної пропозиції</a:t>
            </a:r>
            <a:endParaRPr lang="ru-RU" b="1" cap="none" dirty="0" smtClean="0"/>
          </a:p>
          <a:p>
            <a:pPr>
              <a:lnSpc>
                <a:spcPct val="100000"/>
              </a:lnSpc>
            </a:pPr>
            <a:r>
              <a:rPr lang="uk-UA" b="1" cap="none" dirty="0" smtClean="0"/>
              <a:t>Визначив конфіденційною інформацію, яка не може бути визначена як конфіденційна</a:t>
            </a:r>
          </a:p>
          <a:p>
            <a:pPr>
              <a:lnSpc>
                <a:spcPct val="100000"/>
              </a:lnSpc>
            </a:pPr>
            <a:r>
              <a:rPr lang="uk-UA" b="1" cap="none" dirty="0"/>
              <a:t>Т</a:t>
            </a:r>
            <a:r>
              <a:rPr lang="uk-UA" b="1" cap="none" dirty="0" smtClean="0"/>
              <a:t>ендерна пропозиція подана іншою мовою (мовами), аніж мова (мови), що вимагається тендерною документацією</a:t>
            </a:r>
          </a:p>
          <a:p>
            <a:endParaRPr lang="uk-UA" cap="none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37071" y="1153683"/>
            <a:ext cx="5106028" cy="478564"/>
          </a:xfrm>
        </p:spPr>
        <p:txBody>
          <a:bodyPr/>
          <a:lstStyle/>
          <a:p>
            <a:pPr algn="ctr"/>
            <a:r>
              <a:rPr lang="uk-UA" sz="2400" b="1" dirty="0" smtClean="0"/>
              <a:t>Для </a:t>
            </a:r>
            <a:r>
              <a:rPr lang="uk-UA" sz="2400" b="1" dirty="0" smtClean="0">
                <a:solidFill>
                  <a:srgbClr val="CC0000"/>
                </a:solidFill>
              </a:rPr>
              <a:t>переможця</a:t>
            </a:r>
            <a:endParaRPr lang="uk-UA" sz="2400" b="1" dirty="0">
              <a:solidFill>
                <a:srgbClr val="CC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6137072" y="1632247"/>
            <a:ext cx="5358736" cy="4761065"/>
          </a:xfrm>
        </p:spPr>
        <p:txBody>
          <a:bodyPr>
            <a:normAutofit/>
          </a:bodyPr>
          <a:lstStyle/>
          <a:p>
            <a:r>
              <a:rPr lang="uk-UA" b="1" cap="none" dirty="0" smtClean="0"/>
              <a:t>Не надав копію ліцензії або документу дозвільного характеру  (у разі їх наявності)</a:t>
            </a:r>
            <a:endParaRPr lang="uk-UA" b="1" cap="none" dirty="0" smtClean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892" y="2922662"/>
            <a:ext cx="4746332" cy="347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401476"/>
          </a:xfrm>
        </p:spPr>
        <p:txBody>
          <a:bodyPr/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Відміна тендеру чи визнання таким, </a:t>
            </a:r>
            <a:br>
              <a:rPr lang="uk-UA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що не відбувся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148" y="2019994"/>
            <a:ext cx="5106653" cy="430371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Замовник </a:t>
            </a:r>
            <a:r>
              <a:rPr lang="uk-UA" sz="2400" b="1" dirty="0" smtClean="0"/>
              <a:t>відміняє</a:t>
            </a:r>
            <a:endParaRPr lang="uk-UA" sz="2400" b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48523509"/>
              </p:ext>
            </p:extLst>
          </p:nvPr>
        </p:nvGraphicFramePr>
        <p:xfrm>
          <a:off x="913148" y="4763075"/>
          <a:ext cx="5106027" cy="123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199" y="1980321"/>
            <a:ext cx="5105402" cy="430371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Автоматично</a:t>
            </a:r>
            <a:r>
              <a:rPr lang="uk-UA" sz="2400" b="1" dirty="0" smtClean="0"/>
              <a:t> відміняється</a:t>
            </a:r>
            <a:endParaRPr lang="uk-UA" sz="2400" b="1" dirty="0"/>
          </a:p>
        </p:txBody>
      </p:sp>
      <p:graphicFrame>
        <p:nvGraphicFramePr>
          <p:cNvPr id="24" name="Объект 2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82975197"/>
              </p:ext>
            </p:extLst>
          </p:nvPr>
        </p:nvGraphicFramePr>
        <p:xfrm>
          <a:off x="6186277" y="4756337"/>
          <a:ext cx="5105401" cy="1777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86" y="2427727"/>
            <a:ext cx="2277427" cy="1705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62" y="2498845"/>
            <a:ext cx="2456597" cy="163475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9131867" y="4181260"/>
            <a:ext cx="451384" cy="527416"/>
            <a:chOff x="1907825" y="-263708"/>
            <a:chExt cx="451384" cy="527416"/>
          </a:xfrm>
        </p:grpSpPr>
        <p:sp>
          <p:nvSpPr>
            <p:cNvPr id="21" name="Стрелка вниз 20"/>
            <p:cNvSpPr/>
            <p:nvPr/>
          </p:nvSpPr>
          <p:spPr>
            <a:xfrm>
              <a:off x="1907825" y="-263708"/>
              <a:ext cx="451384" cy="527416"/>
            </a:xfrm>
            <a:prstGeom prst="downArrow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трелка вниз 4"/>
            <p:cNvSpPr txBox="1"/>
            <p:nvPr/>
          </p:nvSpPr>
          <p:spPr>
            <a:xfrm>
              <a:off x="1907825" y="-158225"/>
              <a:ext cx="315969" cy="316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42120" y="4181260"/>
            <a:ext cx="451143" cy="530398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8020732" y="4181260"/>
            <a:ext cx="451384" cy="527416"/>
            <a:chOff x="1907825" y="-263708"/>
            <a:chExt cx="451384" cy="527416"/>
          </a:xfrm>
        </p:grpSpPr>
        <p:sp>
          <p:nvSpPr>
            <p:cNvPr id="26" name="Стрелка вниз 25"/>
            <p:cNvSpPr/>
            <p:nvPr/>
          </p:nvSpPr>
          <p:spPr>
            <a:xfrm>
              <a:off x="1907825" y="-263708"/>
              <a:ext cx="451384" cy="527416"/>
            </a:xfrm>
            <a:prstGeom prst="downArrow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трелка вниз 4"/>
            <p:cNvSpPr txBox="1"/>
            <p:nvPr/>
          </p:nvSpPr>
          <p:spPr>
            <a:xfrm>
              <a:off x="1907825" y="-158225"/>
              <a:ext cx="315969" cy="316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550878" y="4185016"/>
            <a:ext cx="451384" cy="527416"/>
            <a:chOff x="1907825" y="-263708"/>
            <a:chExt cx="451384" cy="527416"/>
          </a:xfrm>
        </p:grpSpPr>
        <p:sp>
          <p:nvSpPr>
            <p:cNvPr id="29" name="Стрелка вниз 28"/>
            <p:cNvSpPr/>
            <p:nvPr/>
          </p:nvSpPr>
          <p:spPr>
            <a:xfrm>
              <a:off x="1907825" y="-263708"/>
              <a:ext cx="451384" cy="527416"/>
            </a:xfrm>
            <a:prstGeom prst="downArrow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трелка вниз 4"/>
            <p:cNvSpPr txBox="1"/>
            <p:nvPr/>
          </p:nvSpPr>
          <p:spPr>
            <a:xfrm>
              <a:off x="1907825" y="-158225"/>
              <a:ext cx="315969" cy="316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86441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02551"/>
            <a:ext cx="10364451" cy="1196410"/>
          </a:xfrm>
        </p:spPr>
        <p:txBody>
          <a:bodyPr/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Переговорна процедура закупівлі </a:t>
            </a:r>
            <a:b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(доповнено перелік умов застосування)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70774"/>
            <a:ext cx="10363826" cy="5537675"/>
          </a:xfrm>
        </p:spPr>
        <p:txBody>
          <a:bodyPr>
            <a:normAutofit lnSpcReduction="10000"/>
          </a:bodyPr>
          <a:lstStyle/>
          <a:p>
            <a:pPr lvl="0"/>
            <a:r>
              <a:rPr lang="uk-UA" b="1" dirty="0" smtClean="0"/>
              <a:t>укладення </a:t>
            </a:r>
            <a:r>
              <a:rPr lang="uk-UA" b="1" dirty="0"/>
              <a:t>договору з постачальником </a:t>
            </a:r>
            <a:r>
              <a:rPr lang="uk-UA" b="1" dirty="0">
                <a:solidFill>
                  <a:srgbClr val="CC0000"/>
                </a:solidFill>
              </a:rPr>
              <a:t>“останньої надії” </a:t>
            </a:r>
            <a:r>
              <a:rPr lang="uk-UA" b="1" dirty="0"/>
              <a:t>на постачання електричної енергії або природного </a:t>
            </a:r>
            <a:r>
              <a:rPr lang="uk-UA" b="1" dirty="0" smtClean="0"/>
              <a:t>газу</a:t>
            </a:r>
            <a:endParaRPr lang="ru-RU" b="1" dirty="0"/>
          </a:p>
          <a:p>
            <a:pPr lvl="0"/>
            <a:r>
              <a:rPr lang="uk-UA" b="1" dirty="0"/>
              <a:t>розірвання договору про закупівлю </a:t>
            </a:r>
            <a:r>
              <a:rPr lang="uk-UA" b="1" dirty="0">
                <a:solidFill>
                  <a:srgbClr val="CC0000"/>
                </a:solidFill>
              </a:rPr>
              <a:t>з вини учасника </a:t>
            </a:r>
            <a:r>
              <a:rPr lang="uk-UA" b="1" dirty="0"/>
              <a:t>на строк, достатній для проведення тендеру, в обсязі, що не перевищує 20 відсотків суми, визначеної в договорі про </a:t>
            </a:r>
            <a:r>
              <a:rPr lang="uk-UA" b="1" dirty="0" smtClean="0"/>
              <a:t>закупівлю </a:t>
            </a:r>
            <a:endParaRPr lang="ru-RU" b="1" dirty="0"/>
          </a:p>
          <a:p>
            <a:pPr lvl="0"/>
            <a:r>
              <a:rPr lang="uk-UA" b="1" dirty="0" smtClean="0">
                <a:solidFill>
                  <a:srgbClr val="CC0000"/>
                </a:solidFill>
              </a:rPr>
              <a:t>оскарження</a:t>
            </a:r>
            <a:r>
              <a:rPr lang="uk-UA" b="1" dirty="0" smtClean="0"/>
              <a:t> </a:t>
            </a:r>
            <a:r>
              <a:rPr lang="uk-UA" b="1" dirty="0"/>
              <a:t>прийнятих рішень, дій чи бездіяльності замовника щодо триваючого тендера після оцінки тендерних пропозицій учасників, в обсязі, що не перевищує 20 відсотків від очікуваної вартості тендеру, що </a:t>
            </a:r>
            <a:r>
              <a:rPr lang="uk-UA" b="1" dirty="0" smtClean="0"/>
              <a:t>оскаржується</a:t>
            </a:r>
            <a:endParaRPr lang="ru-RU" b="1" dirty="0"/>
          </a:p>
          <a:p>
            <a:r>
              <a:rPr lang="uk-UA" b="1" dirty="0"/>
              <a:t>після </a:t>
            </a:r>
            <a:r>
              <a:rPr lang="uk-UA" b="1" dirty="0" smtClean="0"/>
              <a:t>укладення </a:t>
            </a:r>
            <a:r>
              <a:rPr lang="uk-UA" b="1" dirty="0"/>
              <a:t>договору про закупівлю у замовника виникла необхідність закупівлі додаткових аналогічних робіт </a:t>
            </a:r>
            <a:r>
              <a:rPr lang="uk-UA" b="1" dirty="0">
                <a:solidFill>
                  <a:srgbClr val="CC0000"/>
                </a:solidFill>
              </a:rPr>
              <a:t>чи послуг </a:t>
            </a:r>
            <a:r>
              <a:rPr lang="uk-UA" b="1" dirty="0"/>
              <a:t>у того самого </a:t>
            </a:r>
            <a:r>
              <a:rPr lang="uk-UA" b="1" dirty="0" smtClean="0"/>
              <a:t>учасника, якщо </a:t>
            </a:r>
            <a:r>
              <a:rPr lang="uk-UA" b="1" dirty="0"/>
              <a:t>загальна вартість таких робіт </a:t>
            </a:r>
            <a:r>
              <a:rPr lang="uk-UA" b="1" dirty="0">
                <a:solidFill>
                  <a:srgbClr val="CC0000"/>
                </a:solidFill>
              </a:rPr>
              <a:t>чи послуг </a:t>
            </a:r>
            <a:r>
              <a:rPr lang="uk-UA" b="1" dirty="0"/>
              <a:t>не перевищує 50 відсотків ціни основного договору про закупівлю, укладеного за результатами проведення тендеру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2486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30737"/>
            <a:ext cx="10364451" cy="121350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ПРОЦЕДУРА ТОРГІВ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ОБМЕЖЕНОЮ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УЧАСТЮ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після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19.10.2020)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529698"/>
            <a:ext cx="10363826" cy="48796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Торги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обмеженою</a:t>
            </a:r>
            <a:r>
              <a:rPr lang="ru-RU" sz="2400" b="1" dirty="0"/>
              <a:t> </a:t>
            </a:r>
            <a:r>
              <a:rPr lang="ru-RU" sz="2400" b="1" dirty="0" err="1"/>
              <a:t>участю</a:t>
            </a:r>
            <a:r>
              <a:rPr lang="ru-RU" sz="2400" b="1" dirty="0"/>
              <a:t> </a:t>
            </a:r>
            <a:r>
              <a:rPr lang="ru-RU" sz="2400" b="1" dirty="0" err="1"/>
              <a:t>застосовуються</a:t>
            </a:r>
            <a:r>
              <a:rPr lang="ru-RU" sz="2400" b="1" dirty="0"/>
              <a:t> у </a:t>
            </a:r>
            <a:r>
              <a:rPr lang="ru-RU" sz="2400" b="1" dirty="0" err="1"/>
              <a:t>разі</a:t>
            </a:r>
            <a:r>
              <a:rPr lang="ru-RU" sz="2400" b="1" dirty="0"/>
              <a:t> потреби </a:t>
            </a:r>
            <a:r>
              <a:rPr lang="ru-RU" sz="2400" b="1" dirty="0" err="1"/>
              <a:t>попередньої</a:t>
            </a:r>
            <a:r>
              <a:rPr lang="ru-RU" sz="2400" b="1" dirty="0"/>
              <a:t> </a:t>
            </a:r>
            <a:r>
              <a:rPr lang="ru-RU" sz="2400" b="1" dirty="0" err="1"/>
              <a:t>перевірки</a:t>
            </a:r>
            <a:r>
              <a:rPr lang="ru-RU" sz="2400" b="1" dirty="0"/>
              <a:t> </a:t>
            </a:r>
            <a:r>
              <a:rPr lang="ru-RU" sz="2400" b="1" dirty="0" err="1"/>
              <a:t>кваліфікації</a:t>
            </a:r>
            <a:r>
              <a:rPr lang="ru-RU" sz="2400" b="1" dirty="0"/>
              <a:t> </a:t>
            </a:r>
            <a:r>
              <a:rPr lang="ru-RU" sz="2400" b="1" dirty="0" err="1"/>
              <a:t>учасників</a:t>
            </a:r>
            <a:r>
              <a:rPr lang="ru-RU" sz="2400" b="1" dirty="0"/>
              <a:t> шляхом </a:t>
            </a:r>
            <a:r>
              <a:rPr lang="ru-RU" sz="2400" b="1" dirty="0" err="1"/>
              <a:t>проведення</a:t>
            </a:r>
            <a:r>
              <a:rPr lang="ru-RU" sz="2400" b="1" dirty="0"/>
              <a:t> </a:t>
            </a:r>
            <a:r>
              <a:rPr lang="ru-RU" sz="2400" b="1" dirty="0" err="1"/>
              <a:t>кваліфікаційного</a:t>
            </a:r>
            <a:r>
              <a:rPr lang="ru-RU" sz="2400" b="1" dirty="0"/>
              <a:t> </a:t>
            </a:r>
            <a:r>
              <a:rPr lang="ru-RU" sz="2400" b="1" dirty="0" err="1" smtClean="0"/>
              <a:t>відбору</a:t>
            </a:r>
            <a:r>
              <a:rPr lang="ru-RU" sz="2400" b="1" dirty="0" smtClean="0"/>
              <a:t>. </a:t>
            </a:r>
          </a:p>
          <a:p>
            <a:pPr marL="0" indent="0" algn="just">
              <a:buNone/>
            </a:pPr>
            <a:r>
              <a:rPr lang="ru-RU" sz="2400" b="1" dirty="0" smtClean="0"/>
              <a:t>Торги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обмеженою</a:t>
            </a:r>
            <a:r>
              <a:rPr lang="ru-RU" sz="2400" b="1" dirty="0"/>
              <a:t> </a:t>
            </a:r>
            <a:r>
              <a:rPr lang="ru-RU" sz="2400" b="1" dirty="0" err="1"/>
              <a:t>участю</a:t>
            </a:r>
            <a:r>
              <a:rPr lang="ru-RU" sz="2400" b="1" dirty="0"/>
              <a:t> </a:t>
            </a:r>
            <a:r>
              <a:rPr lang="ru-RU" sz="2400" b="1" dirty="0" err="1"/>
              <a:t>проводяться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CC0000"/>
                </a:solidFill>
              </a:rPr>
              <a:t>у два </a:t>
            </a:r>
            <a:r>
              <a:rPr lang="ru-RU" sz="2400" b="1" dirty="0" err="1" smtClean="0">
                <a:solidFill>
                  <a:srgbClr val="CC0000"/>
                </a:solidFill>
              </a:rPr>
              <a:t>етапи</a:t>
            </a:r>
            <a:r>
              <a:rPr lang="ru-RU" sz="2400" b="1" dirty="0" smtClean="0"/>
              <a:t>: </a:t>
            </a:r>
          </a:p>
          <a:p>
            <a:pPr marL="0" indent="0" algn="just">
              <a:buNone/>
            </a:pPr>
            <a:r>
              <a:rPr lang="uk-UA" sz="2400" b="1" dirty="0"/>
              <a:t>І</a:t>
            </a:r>
            <a:r>
              <a:rPr lang="ru-RU" sz="2400" b="1" dirty="0" smtClean="0"/>
              <a:t> - </a:t>
            </a:r>
            <a:r>
              <a:rPr lang="ru-RU" sz="2400" b="1" dirty="0" err="1" smtClean="0"/>
              <a:t>замовник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перевіряє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відповідність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учасників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кваліфікаційним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вимогам</a:t>
            </a:r>
            <a:endParaRPr lang="ru-RU" sz="2400" b="1" dirty="0" smtClean="0"/>
          </a:p>
          <a:p>
            <a:pPr marL="0" indent="0" algn="just">
              <a:buNone/>
            </a:pPr>
            <a:r>
              <a:rPr lang="ru-RU" sz="2400" b="1" dirty="0" smtClean="0"/>
              <a:t> (</a:t>
            </a:r>
            <a:r>
              <a:rPr lang="ru-RU" sz="2400" b="1" dirty="0" smtClean="0">
                <a:solidFill>
                  <a:srgbClr val="CC0000"/>
                </a:solidFill>
              </a:rPr>
              <a:t>не </a:t>
            </a:r>
            <a:r>
              <a:rPr lang="ru-RU" sz="2400" b="1" dirty="0" err="1" smtClean="0">
                <a:solidFill>
                  <a:srgbClr val="CC0000"/>
                </a:solidFill>
              </a:rPr>
              <a:t>менш</a:t>
            </a:r>
            <a:r>
              <a:rPr lang="ru-RU" sz="2400" b="1" dirty="0" smtClean="0">
                <a:solidFill>
                  <a:srgbClr val="CC0000"/>
                </a:solidFill>
              </a:rPr>
              <a:t> 4 </a:t>
            </a:r>
            <a:r>
              <a:rPr lang="ru-RU" sz="2400" b="1" dirty="0" err="1" smtClean="0">
                <a:solidFill>
                  <a:srgbClr val="CC0000"/>
                </a:solidFill>
              </a:rPr>
              <a:t>учасників</a:t>
            </a:r>
            <a:r>
              <a:rPr lang="ru-RU" sz="2400" b="1" dirty="0" smtClean="0"/>
              <a:t>)</a:t>
            </a:r>
          </a:p>
          <a:p>
            <a:pPr marL="0" indent="0" algn="just">
              <a:buNone/>
            </a:pPr>
            <a:r>
              <a:rPr lang="ru-RU" sz="2400" b="1" dirty="0" smtClean="0"/>
              <a:t>ІІ - проводиться </a:t>
            </a:r>
            <a:r>
              <a:rPr lang="ru-RU" sz="2400" b="1" dirty="0" err="1" smtClean="0"/>
              <a:t>аукціон</a:t>
            </a:r>
            <a:r>
              <a:rPr lang="ru-RU" sz="2400" b="1" dirty="0" smtClean="0"/>
              <a:t> (</a:t>
            </a:r>
            <a:r>
              <a:rPr lang="ru-RU" sz="2400" b="1" dirty="0" smtClean="0">
                <a:solidFill>
                  <a:srgbClr val="CC0000"/>
                </a:solidFill>
              </a:rPr>
              <a:t>не </a:t>
            </a:r>
            <a:r>
              <a:rPr lang="ru-RU" sz="2400" b="1" dirty="0" err="1" smtClean="0">
                <a:solidFill>
                  <a:srgbClr val="CC0000"/>
                </a:solidFill>
              </a:rPr>
              <a:t>менш</a:t>
            </a:r>
            <a:r>
              <a:rPr lang="ru-RU" sz="2400" b="1" dirty="0" smtClean="0">
                <a:solidFill>
                  <a:srgbClr val="CC0000"/>
                </a:solidFill>
              </a:rPr>
              <a:t> 3 </a:t>
            </a:r>
            <a:r>
              <a:rPr lang="ru-RU" sz="2400" b="1" dirty="0" err="1" smtClean="0">
                <a:solidFill>
                  <a:srgbClr val="CC0000"/>
                </a:solidFill>
              </a:rPr>
              <a:t>учасників</a:t>
            </a:r>
            <a:r>
              <a:rPr lang="ru-RU" sz="2400" b="1" dirty="0"/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21" y="4076345"/>
            <a:ext cx="3768695" cy="271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2635" y="748936"/>
            <a:ext cx="8689976" cy="1863635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Допорогові закупівлі = </a:t>
            </a:r>
            <a:b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спрощені закупівлі</a:t>
            </a: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2000" b="1" dirty="0" smtClean="0">
                <a:solidFill>
                  <a:srgbClr val="FF0000"/>
                </a:solidFill>
              </a:rPr>
              <a:t>(</a:t>
            </a:r>
            <a:r>
              <a:rPr lang="uk-UA" sz="2400" b="1" dirty="0" smtClean="0">
                <a:solidFill>
                  <a:srgbClr val="FF0000"/>
                </a:solidFill>
              </a:rPr>
              <a:t>для товарів чи послуг: 50 - 200 тис. грн; </a:t>
            </a:r>
            <a:br>
              <a:rPr lang="uk-UA" sz="2400" b="1" dirty="0" smtClean="0">
                <a:solidFill>
                  <a:srgbClr val="FF0000"/>
                </a:solidFill>
              </a:rPr>
            </a:br>
            <a:r>
              <a:rPr lang="uk-UA" sz="2400" b="1" dirty="0" smtClean="0">
                <a:solidFill>
                  <a:srgbClr val="FF0000"/>
                </a:solidFill>
              </a:rPr>
              <a:t>для робіт: 50 тис. грн – 1,5 млн грн)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2238998"/>
            <a:ext cx="8689976" cy="4136165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12" y="2778034"/>
            <a:ext cx="3948157" cy="301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4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0263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Основні етапи проведення спрощених </a:t>
            </a:r>
            <a:r>
              <a:rPr lang="uk-UA" sz="3200" b="1" dirty="0" err="1" smtClean="0">
                <a:solidFill>
                  <a:schemeClr val="accent3">
                    <a:lumMod val="50000"/>
                  </a:schemeClr>
                </a:solidFill>
              </a:rPr>
              <a:t>закупівель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15155"/>
            <a:ext cx="10363826" cy="5170205"/>
          </a:xfrm>
        </p:spPr>
        <p:txBody>
          <a:bodyPr>
            <a:noAutofit/>
          </a:bodyPr>
          <a:lstStyle/>
          <a:p>
            <a:pPr marL="533400" lvl="0" indent="-533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AutoNum type="arabicPeriod"/>
            </a:pPr>
            <a:r>
              <a:rPr lang="uk-UA" sz="2400" b="1" cap="none" dirty="0">
                <a:solidFill>
                  <a:srgbClr val="000000"/>
                </a:solidFill>
              </a:rPr>
              <a:t>Оголошення</a:t>
            </a:r>
            <a:r>
              <a:rPr lang="uk-UA" sz="2400" cap="none" dirty="0">
                <a:solidFill>
                  <a:srgbClr val="000000"/>
                </a:solidFill>
              </a:rPr>
              <a:t> про закупівлю (не пізніше ніж за </a:t>
            </a:r>
            <a:r>
              <a:rPr lang="uk-UA" sz="2400" b="1" cap="none" dirty="0">
                <a:solidFill>
                  <a:srgbClr val="CC0000"/>
                </a:solidFill>
              </a:rPr>
              <a:t>6 робочих днів</a:t>
            </a:r>
            <a:r>
              <a:rPr lang="uk-UA" sz="2400" cap="none" dirty="0">
                <a:solidFill>
                  <a:srgbClr val="FF0000"/>
                </a:solidFill>
              </a:rPr>
              <a:t> </a:t>
            </a:r>
            <a:r>
              <a:rPr lang="uk-UA" sz="2400" cap="none" dirty="0">
                <a:solidFill>
                  <a:srgbClr val="000000"/>
                </a:solidFill>
              </a:rPr>
              <a:t>до кінцевого строку подання пропозицій)</a:t>
            </a:r>
          </a:p>
          <a:p>
            <a:pPr marL="533400" lvl="0" indent="-533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AutoNum type="arabicPeriod" startAt="2"/>
            </a:pPr>
            <a:r>
              <a:rPr lang="uk-UA" sz="2400" b="1" cap="none" dirty="0">
                <a:solidFill>
                  <a:srgbClr val="000000"/>
                </a:solidFill>
              </a:rPr>
              <a:t>Період уточнення</a:t>
            </a:r>
            <a:r>
              <a:rPr lang="uk-UA" sz="2400" cap="none" dirty="0">
                <a:solidFill>
                  <a:srgbClr val="000000"/>
                </a:solidFill>
              </a:rPr>
              <a:t> інформації (</a:t>
            </a:r>
            <a:r>
              <a:rPr lang="uk-UA" sz="2400" b="1" cap="none" dirty="0">
                <a:solidFill>
                  <a:srgbClr val="CC0000"/>
                </a:solidFill>
              </a:rPr>
              <a:t>не менше 3 робочих </a:t>
            </a:r>
            <a:r>
              <a:rPr lang="uk-UA" sz="2400" b="1" cap="none" dirty="0" smtClean="0">
                <a:solidFill>
                  <a:srgbClr val="CC0000"/>
                </a:solidFill>
              </a:rPr>
              <a:t>днів</a:t>
            </a:r>
            <a:r>
              <a:rPr lang="uk-UA" sz="2400" cap="none" dirty="0" smtClean="0">
                <a:solidFill>
                  <a:srgbClr val="000000"/>
                </a:solidFill>
              </a:rPr>
              <a:t>)</a:t>
            </a:r>
            <a:endParaRPr lang="uk-UA" sz="2400" cap="none" dirty="0">
              <a:solidFill>
                <a:srgbClr val="000000"/>
              </a:solidFill>
            </a:endParaRPr>
          </a:p>
          <a:p>
            <a:pPr marL="533400" lvl="0" indent="-533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AutoNum type="arabicPeriod" startAt="2"/>
            </a:pPr>
            <a:r>
              <a:rPr lang="uk-UA" sz="2400" b="1" cap="none" dirty="0">
                <a:solidFill>
                  <a:srgbClr val="000000"/>
                </a:solidFill>
              </a:rPr>
              <a:t>Подання пропозицій</a:t>
            </a:r>
            <a:r>
              <a:rPr lang="uk-UA" sz="2400" cap="none" dirty="0">
                <a:solidFill>
                  <a:srgbClr val="000000"/>
                </a:solidFill>
              </a:rPr>
              <a:t> учасниками (</a:t>
            </a:r>
            <a:r>
              <a:rPr lang="uk-UA" sz="2400" b="1" cap="none" dirty="0">
                <a:solidFill>
                  <a:srgbClr val="CC0000"/>
                </a:solidFill>
              </a:rPr>
              <a:t>не менше ніж 5 робочих днів</a:t>
            </a:r>
            <a:r>
              <a:rPr lang="uk-UA" sz="2400" cap="none" dirty="0">
                <a:solidFill>
                  <a:srgbClr val="FF0000"/>
                </a:solidFill>
              </a:rPr>
              <a:t> </a:t>
            </a:r>
            <a:r>
              <a:rPr lang="uk-UA" sz="2400" cap="none" dirty="0">
                <a:solidFill>
                  <a:srgbClr val="000000"/>
                </a:solidFill>
              </a:rPr>
              <a:t>з дня оприлюднення оголошення)</a:t>
            </a:r>
          </a:p>
          <a:p>
            <a:pPr marL="533400" lvl="0" indent="-533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uk-UA" sz="2400" b="1" cap="none" dirty="0">
                <a:solidFill>
                  <a:srgbClr val="000000"/>
                </a:solidFill>
              </a:rPr>
              <a:t>4. 	Електронний аукціон </a:t>
            </a:r>
            <a:r>
              <a:rPr lang="uk-UA" sz="2400" cap="none" dirty="0">
                <a:solidFill>
                  <a:srgbClr val="000000"/>
                </a:solidFill>
              </a:rPr>
              <a:t>(має бути подано не менше  двох пропозицій)</a:t>
            </a:r>
          </a:p>
          <a:p>
            <a:pPr marL="533400" lvl="0" indent="-533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uk-UA" sz="2400" b="1" cap="none" dirty="0">
                <a:solidFill>
                  <a:srgbClr val="000000"/>
                </a:solidFill>
              </a:rPr>
              <a:t>5. </a:t>
            </a:r>
            <a:r>
              <a:rPr lang="uk-UA" sz="2400" cap="none" dirty="0">
                <a:solidFill>
                  <a:srgbClr val="000000"/>
                </a:solidFill>
              </a:rPr>
              <a:t>	</a:t>
            </a:r>
            <a:r>
              <a:rPr lang="uk-UA" sz="2400" b="1" cap="none" dirty="0">
                <a:solidFill>
                  <a:srgbClr val="000000"/>
                </a:solidFill>
              </a:rPr>
              <a:t>Розгляд пропозиції учасника</a:t>
            </a:r>
            <a:r>
              <a:rPr lang="uk-UA" sz="2400" cap="none" dirty="0">
                <a:solidFill>
                  <a:srgbClr val="000000"/>
                </a:solidFill>
              </a:rPr>
              <a:t> (</a:t>
            </a:r>
            <a:r>
              <a:rPr lang="uk-UA" sz="2400" b="1" cap="none" dirty="0">
                <a:solidFill>
                  <a:srgbClr val="CC0000"/>
                </a:solidFill>
              </a:rPr>
              <a:t>не більш 5 робочих днів</a:t>
            </a:r>
            <a:r>
              <a:rPr lang="uk-UA" sz="2400" cap="none" dirty="0">
                <a:solidFill>
                  <a:srgbClr val="000000"/>
                </a:solidFill>
              </a:rPr>
              <a:t>)</a:t>
            </a:r>
          </a:p>
          <a:p>
            <a:pPr marL="533400" lvl="0" indent="-533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AutoNum type="arabicPeriod" startAt="6"/>
            </a:pPr>
            <a:r>
              <a:rPr lang="uk-UA" sz="2400" b="1" cap="none" dirty="0">
                <a:solidFill>
                  <a:srgbClr val="000000"/>
                </a:solidFill>
              </a:rPr>
              <a:t>Визначення переможця</a:t>
            </a:r>
            <a:r>
              <a:rPr lang="uk-UA" sz="2400" cap="none" dirty="0">
                <a:solidFill>
                  <a:srgbClr val="000000"/>
                </a:solidFill>
              </a:rPr>
              <a:t> та </a:t>
            </a:r>
            <a:r>
              <a:rPr lang="uk-UA" sz="2400" cap="none" dirty="0" smtClean="0">
                <a:solidFill>
                  <a:srgbClr val="000000"/>
                </a:solidFill>
              </a:rPr>
              <a:t>укладення </a:t>
            </a:r>
            <a:r>
              <a:rPr lang="uk-UA" sz="2400" cap="none" dirty="0">
                <a:solidFill>
                  <a:srgbClr val="000000"/>
                </a:solidFill>
              </a:rPr>
              <a:t>договору про закупівлю (</a:t>
            </a:r>
            <a:r>
              <a:rPr lang="uk-UA" sz="2400" b="1" cap="none" dirty="0">
                <a:solidFill>
                  <a:srgbClr val="CC0000"/>
                </a:solidFill>
              </a:rPr>
              <a:t>не</a:t>
            </a:r>
            <a:r>
              <a:rPr lang="uk-UA" sz="2400" cap="none" dirty="0">
                <a:solidFill>
                  <a:srgbClr val="FF0000"/>
                </a:solidFill>
              </a:rPr>
              <a:t> </a:t>
            </a:r>
            <a:r>
              <a:rPr lang="uk-UA" sz="2400" b="1" cap="none" dirty="0">
                <a:solidFill>
                  <a:srgbClr val="CC0000"/>
                </a:solidFill>
              </a:rPr>
              <a:t>пізніше  ніж через 20  днів </a:t>
            </a:r>
            <a:r>
              <a:rPr lang="uk-UA" sz="2400" cap="none" dirty="0">
                <a:solidFill>
                  <a:srgbClr val="000000"/>
                </a:solidFill>
              </a:rPr>
              <a:t>з дня прийняття  рішення про намір укласти договір)</a:t>
            </a:r>
          </a:p>
          <a:p>
            <a:pPr marL="533400" lvl="0" indent="-533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AutoNum type="arabicPeriod" startAt="6"/>
            </a:pPr>
            <a:r>
              <a:rPr lang="uk-UA" sz="2400" b="1" cap="none" dirty="0">
                <a:solidFill>
                  <a:srgbClr val="000000"/>
                </a:solidFill>
              </a:rPr>
              <a:t>Розміщення звіту</a:t>
            </a:r>
            <a:r>
              <a:rPr lang="uk-UA" sz="2400" cap="none" dirty="0">
                <a:solidFill>
                  <a:srgbClr val="000000"/>
                </a:solidFill>
              </a:rPr>
              <a:t> (автоматично формується  </a:t>
            </a:r>
            <a:r>
              <a:rPr lang="uk-UA" sz="2400" b="1" cap="none" dirty="0">
                <a:solidFill>
                  <a:srgbClr val="CC0000"/>
                </a:solidFill>
              </a:rPr>
              <a:t>протягом 1 дня</a:t>
            </a:r>
            <a:r>
              <a:rPr lang="uk-UA" sz="2400" cap="none" dirty="0">
                <a:solidFill>
                  <a:srgbClr val="000000"/>
                </a:solidFill>
              </a:rPr>
              <a:t>)</a:t>
            </a:r>
          </a:p>
          <a:p>
            <a:pPr marL="533400" lvl="0" indent="-533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AutoNum type="arabicPeriod" startAt="6"/>
            </a:pPr>
            <a:r>
              <a:rPr lang="uk-UA" sz="2400" b="1" cap="none" dirty="0">
                <a:solidFill>
                  <a:srgbClr val="000000"/>
                </a:solidFill>
              </a:rPr>
              <a:t>Звіт про виконання договору</a:t>
            </a:r>
            <a:r>
              <a:rPr lang="uk-UA" sz="2400" cap="none" dirty="0">
                <a:solidFill>
                  <a:srgbClr val="000000"/>
                </a:solidFill>
              </a:rPr>
              <a:t>  (</a:t>
            </a:r>
            <a:r>
              <a:rPr lang="uk-UA" sz="2400" b="1" cap="none" dirty="0">
                <a:solidFill>
                  <a:srgbClr val="FF0000"/>
                </a:solidFill>
              </a:rPr>
              <a:t>протягом 20 робочих днів </a:t>
            </a:r>
            <a:r>
              <a:rPr lang="uk-UA" sz="2400" cap="none" dirty="0">
                <a:solidFill>
                  <a:srgbClr val="000000"/>
                </a:solidFill>
              </a:rPr>
              <a:t>з дня закінчення строку дії або його виконання сторонами, або його розірвання)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2789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401476"/>
          </a:xfrm>
        </p:spPr>
        <p:txBody>
          <a:bodyPr/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Відміна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спрощеної процедури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148" y="1709160"/>
            <a:ext cx="5106653" cy="741206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Замовник </a:t>
            </a:r>
            <a:r>
              <a:rPr lang="uk-UA" sz="2400" b="1" dirty="0" smtClean="0"/>
              <a:t>відміняє </a:t>
            </a:r>
          </a:p>
          <a:p>
            <a:pPr algn="ctr"/>
            <a:r>
              <a:rPr lang="uk-UA" sz="2000" b="1" dirty="0" smtClean="0"/>
              <a:t>(протягом 1 дня)</a:t>
            </a:r>
            <a:endParaRPr lang="uk-UA" sz="2000" b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87981368"/>
              </p:ext>
            </p:extLst>
          </p:nvPr>
        </p:nvGraphicFramePr>
        <p:xfrm>
          <a:off x="205099" y="4763075"/>
          <a:ext cx="6340979" cy="123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199" y="1709161"/>
            <a:ext cx="5105402" cy="701532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Автоматично</a:t>
            </a:r>
            <a:r>
              <a:rPr lang="uk-UA" sz="2400" b="1" dirty="0" smtClean="0"/>
              <a:t> відміняється </a:t>
            </a:r>
            <a:r>
              <a:rPr lang="uk-UA" sz="2000" b="1" dirty="0" smtClean="0"/>
              <a:t>(протягом 1 дня)</a:t>
            </a:r>
            <a:endParaRPr lang="uk-UA" sz="2000" b="1" dirty="0"/>
          </a:p>
        </p:txBody>
      </p:sp>
      <p:graphicFrame>
        <p:nvGraphicFramePr>
          <p:cNvPr id="24" name="Объект 2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483667094"/>
              </p:ext>
            </p:extLst>
          </p:nvPr>
        </p:nvGraphicFramePr>
        <p:xfrm>
          <a:off x="6186277" y="4756337"/>
          <a:ext cx="5105401" cy="1777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86" y="2427727"/>
            <a:ext cx="2277427" cy="1705872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9131867" y="4181260"/>
            <a:ext cx="451384" cy="527416"/>
            <a:chOff x="1907825" y="-263708"/>
            <a:chExt cx="451384" cy="527416"/>
          </a:xfrm>
        </p:grpSpPr>
        <p:sp>
          <p:nvSpPr>
            <p:cNvPr id="21" name="Стрелка вниз 20"/>
            <p:cNvSpPr/>
            <p:nvPr/>
          </p:nvSpPr>
          <p:spPr>
            <a:xfrm>
              <a:off x="1907825" y="-263708"/>
              <a:ext cx="451384" cy="527416"/>
            </a:xfrm>
            <a:prstGeom prst="downArrow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трелка вниз 4"/>
            <p:cNvSpPr txBox="1"/>
            <p:nvPr/>
          </p:nvSpPr>
          <p:spPr>
            <a:xfrm>
              <a:off x="1907825" y="-158225"/>
              <a:ext cx="315969" cy="316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83613" y="4211371"/>
            <a:ext cx="451143" cy="530398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8020732" y="4181260"/>
            <a:ext cx="451384" cy="527416"/>
            <a:chOff x="1907825" y="-263708"/>
            <a:chExt cx="451384" cy="527416"/>
          </a:xfrm>
        </p:grpSpPr>
        <p:sp>
          <p:nvSpPr>
            <p:cNvPr id="26" name="Стрелка вниз 25"/>
            <p:cNvSpPr/>
            <p:nvPr/>
          </p:nvSpPr>
          <p:spPr>
            <a:xfrm>
              <a:off x="1907825" y="-263708"/>
              <a:ext cx="451384" cy="527416"/>
            </a:xfrm>
            <a:prstGeom prst="downArrow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трелка вниз 4"/>
            <p:cNvSpPr txBox="1"/>
            <p:nvPr/>
          </p:nvSpPr>
          <p:spPr>
            <a:xfrm>
              <a:off x="1907825" y="-158225"/>
              <a:ext cx="315969" cy="316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752694" y="4209951"/>
            <a:ext cx="451384" cy="527416"/>
            <a:chOff x="1907825" y="-263708"/>
            <a:chExt cx="451384" cy="527416"/>
          </a:xfrm>
        </p:grpSpPr>
        <p:sp>
          <p:nvSpPr>
            <p:cNvPr id="29" name="Стрелка вниз 28"/>
            <p:cNvSpPr/>
            <p:nvPr/>
          </p:nvSpPr>
          <p:spPr>
            <a:xfrm>
              <a:off x="1907825" y="-263708"/>
              <a:ext cx="451384" cy="527416"/>
            </a:xfrm>
            <a:prstGeom prst="downArrow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трелка вниз 4"/>
            <p:cNvSpPr txBox="1"/>
            <p:nvPr/>
          </p:nvSpPr>
          <p:spPr>
            <a:xfrm>
              <a:off x="1907825" y="-158225"/>
              <a:ext cx="315969" cy="316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2435551" y="4867784"/>
            <a:ext cx="1563881" cy="7994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Скорочення видатків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55" y="2602687"/>
            <a:ext cx="2971801" cy="1658348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>
            <a:off x="3375587" y="4286743"/>
            <a:ext cx="307650" cy="46959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502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Спрощені процедури </a:t>
            </a:r>
            <a:b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і </a:t>
            </a:r>
            <a:b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казначейство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23516" y="609601"/>
            <a:ext cx="6200163" cy="5181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dirty="0" smtClean="0">
                <a:latin typeface="Times New Roman" pitchFamily="18" charset="0"/>
              </a:rPr>
              <a:t>	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2400" b="1" dirty="0">
                <a:latin typeface="Times New Roman" pitchFamily="18" charset="0"/>
              </a:rPr>
              <a:t>	</a:t>
            </a:r>
            <a:r>
              <a:rPr lang="uk-UA" sz="2600" b="1" dirty="0" smtClean="0"/>
              <a:t>До </a:t>
            </a:r>
            <a:r>
              <a:rPr lang="uk-UA" sz="2600" b="1" dirty="0"/>
              <a:t>визначення поняття «Договір про закупівлю» додається норма, яка прирівнює укладений договір за результатами спрощеної закупівлі до договору про </a:t>
            </a:r>
            <a:r>
              <a:rPr lang="uk-UA" sz="2600" b="1" dirty="0" smtClean="0"/>
              <a:t>закупівлю</a:t>
            </a:r>
            <a:endParaRPr lang="uk-UA" sz="2600" b="1" dirty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2600" dirty="0"/>
              <a:t>		</a:t>
            </a:r>
            <a:endParaRPr lang="uk-UA" sz="26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2600" dirty="0"/>
              <a:t>	</a:t>
            </a:r>
            <a:r>
              <a:rPr lang="uk-UA" sz="2600" b="1" dirty="0" smtClean="0"/>
              <a:t>Для </a:t>
            </a:r>
            <a:r>
              <a:rPr lang="uk-UA" sz="2600" b="1" dirty="0"/>
              <a:t>реєстрації </a:t>
            </a:r>
            <a:r>
              <a:rPr lang="uk-UA" sz="2600" b="1" dirty="0" smtClean="0"/>
              <a:t>ДОГОВОРУ У </a:t>
            </a:r>
            <a:r>
              <a:rPr lang="uk-UA" sz="3200" b="1" dirty="0" err="1" smtClean="0"/>
              <a:t>дксу</a:t>
            </a:r>
            <a:r>
              <a:rPr lang="uk-UA" sz="2600" b="1" dirty="0" smtClean="0"/>
              <a:t>, </a:t>
            </a:r>
            <a:r>
              <a:rPr lang="uk-UA" sz="2600" b="1" dirty="0"/>
              <a:t>замовникам потрібно </a:t>
            </a:r>
            <a:r>
              <a:rPr lang="uk-UA" sz="2600" b="1" dirty="0" smtClean="0"/>
              <a:t>вчиняти такі саме дії, </a:t>
            </a:r>
            <a:r>
              <a:rPr lang="uk-UA" sz="2600" b="1" dirty="0"/>
              <a:t>як і під час реєстрації договору про закупівлю за </a:t>
            </a:r>
            <a:r>
              <a:rPr lang="uk-UA" sz="2600" b="1" dirty="0" smtClean="0"/>
              <a:t>іншими процедурами торгів  </a:t>
            </a:r>
            <a:endParaRPr lang="uk-UA" sz="2600" b="1" dirty="0"/>
          </a:p>
          <a:p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27" y="2726856"/>
            <a:ext cx="3187581" cy="211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30737"/>
            <a:ext cx="10364451" cy="134169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Виключення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</a:rPr>
              <a:t>(можливість укладення «прямого» договору                без проведення спрощених </a:t>
            </a:r>
            <a:r>
              <a:rPr lang="uk-UA" sz="3200" dirty="0" err="1" smtClean="0">
                <a:solidFill>
                  <a:schemeClr val="accent3">
                    <a:lumMod val="50000"/>
                  </a:schemeClr>
                </a:solidFill>
              </a:rPr>
              <a:t>закупівель</a:t>
            </a:r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66430"/>
            <a:ext cx="10363826" cy="4990743"/>
          </a:xfrm>
        </p:spPr>
        <p:txBody>
          <a:bodyPr>
            <a:normAutofit fontScale="92500" lnSpcReduction="20000"/>
          </a:bodyPr>
          <a:lstStyle/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uk-UA" sz="2900" cap="none" dirty="0" smtClean="0">
                <a:solidFill>
                  <a:srgbClr val="000000"/>
                </a:solidFill>
                <a:cs typeface="Arial" charset="0"/>
              </a:rPr>
              <a:t>-</a:t>
            </a:r>
            <a:r>
              <a:rPr lang="uk-UA" sz="2900" b="1" cap="none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sz="3200" b="1" cap="none" dirty="0" smtClean="0">
                <a:solidFill>
                  <a:srgbClr val="FF0000"/>
                </a:solidFill>
                <a:cs typeface="Arial" charset="0"/>
              </a:rPr>
              <a:t>двічі </a:t>
            </a:r>
            <a:r>
              <a:rPr lang="uk-UA" sz="3200" b="1" cap="none" dirty="0">
                <a:solidFill>
                  <a:srgbClr val="FF0000"/>
                </a:solidFill>
                <a:cs typeface="Arial" charset="0"/>
              </a:rPr>
              <a:t>відмінено </a:t>
            </a:r>
            <a:r>
              <a:rPr lang="uk-UA" sz="3200" b="1" cap="none" dirty="0" smtClean="0">
                <a:solidFill>
                  <a:srgbClr val="000000"/>
                </a:solidFill>
                <a:cs typeface="Arial" charset="0"/>
              </a:rPr>
              <a:t>через </a:t>
            </a:r>
            <a:r>
              <a:rPr lang="uk-UA" sz="3200" b="1" cap="none" dirty="0">
                <a:solidFill>
                  <a:srgbClr val="000000"/>
                </a:solidFill>
                <a:cs typeface="Arial" charset="0"/>
              </a:rPr>
              <a:t>відсутність </a:t>
            </a:r>
            <a:r>
              <a:rPr lang="uk-UA" sz="3200" b="1" cap="none" dirty="0" smtClean="0">
                <a:solidFill>
                  <a:srgbClr val="000000"/>
                </a:solidFill>
                <a:cs typeface="Arial" charset="0"/>
              </a:rPr>
              <a:t>учасників</a:t>
            </a:r>
            <a:r>
              <a:rPr lang="ru-RU" sz="3200" b="1" cap="none" dirty="0" smtClean="0">
                <a:solidFill>
                  <a:srgbClr val="000000"/>
                </a:solidFill>
                <a:cs typeface="Arial" charset="0"/>
              </a:rPr>
              <a:t> </a:t>
            </a:r>
            <a:endParaRPr lang="ru-RU" sz="3200" b="1" cap="none" dirty="0">
              <a:solidFill>
                <a:srgbClr val="000000"/>
              </a:solidFill>
              <a:cs typeface="Arial" charset="0"/>
            </a:endParaRPr>
          </a:p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uk-UA" sz="3200" cap="none" dirty="0" smtClean="0">
                <a:solidFill>
                  <a:srgbClr val="000000"/>
                </a:solidFill>
                <a:cs typeface="Arial" charset="0"/>
              </a:rPr>
              <a:t>-</a:t>
            </a:r>
            <a:r>
              <a:rPr lang="uk-UA" sz="3200" b="1" cap="none" dirty="0" smtClean="0">
                <a:solidFill>
                  <a:srgbClr val="000000"/>
                </a:solidFill>
                <a:cs typeface="Arial" charset="0"/>
              </a:rPr>
              <a:t> предмет закупівлі може бути наданий(виконаний) </a:t>
            </a:r>
            <a:r>
              <a:rPr lang="uk-UA" sz="3200" b="1" cap="none" dirty="0" smtClean="0">
                <a:solidFill>
                  <a:srgbClr val="FF0000"/>
                </a:solidFill>
                <a:cs typeface="Arial" charset="0"/>
              </a:rPr>
              <a:t>виключно певним </a:t>
            </a:r>
            <a:r>
              <a:rPr lang="uk-UA" sz="3200" b="1" cap="none" dirty="0">
                <a:solidFill>
                  <a:srgbClr val="FF0000"/>
                </a:solidFill>
                <a:cs typeface="Arial" charset="0"/>
              </a:rPr>
              <a:t>суб’єктом </a:t>
            </a:r>
            <a:r>
              <a:rPr lang="uk-UA" sz="3200" b="1" cap="none" dirty="0" smtClean="0">
                <a:solidFill>
                  <a:srgbClr val="FF0000"/>
                </a:solidFill>
                <a:cs typeface="Arial" charset="0"/>
              </a:rPr>
              <a:t>господарювання</a:t>
            </a:r>
            <a:endParaRPr lang="uk-UA" sz="3200" b="1" cap="none" dirty="0">
              <a:solidFill>
                <a:srgbClr val="FF0000"/>
              </a:solidFill>
              <a:cs typeface="Arial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-"/>
            </a:pPr>
            <a:r>
              <a:rPr lang="uk-UA" sz="3200" b="1" cap="none" dirty="0" smtClean="0">
                <a:solidFill>
                  <a:srgbClr val="FF0000"/>
                </a:solidFill>
                <a:cs typeface="Arial" charset="0"/>
              </a:rPr>
              <a:t>є </a:t>
            </a:r>
            <a:r>
              <a:rPr lang="uk-UA" sz="3200" b="1" cap="none" dirty="0">
                <a:solidFill>
                  <a:srgbClr val="FF0000"/>
                </a:solidFill>
                <a:cs typeface="Arial" charset="0"/>
              </a:rPr>
              <a:t>нагальна потреба </a:t>
            </a:r>
            <a:r>
              <a:rPr lang="uk-UA" sz="3200" b="1" cap="none" dirty="0">
                <a:solidFill>
                  <a:srgbClr val="000000"/>
                </a:solidFill>
                <a:cs typeface="Arial" charset="0"/>
              </a:rPr>
              <a:t>у здійсненні закупівлі у зв'язку з виникненням об'єктивних </a:t>
            </a:r>
            <a:r>
              <a:rPr lang="uk-UA" sz="3200" b="1" cap="none" dirty="0" smtClean="0">
                <a:solidFill>
                  <a:srgbClr val="000000"/>
                </a:solidFill>
                <a:cs typeface="Arial" charset="0"/>
              </a:rPr>
              <a:t>обставин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-"/>
            </a:pPr>
            <a:r>
              <a:rPr lang="uk-UA" sz="3200" b="1" cap="none" dirty="0" smtClean="0">
                <a:solidFill>
                  <a:srgbClr val="000000"/>
                </a:solidFill>
                <a:cs typeface="Arial" charset="0"/>
              </a:rPr>
              <a:t>після </a:t>
            </a:r>
            <a:r>
              <a:rPr lang="uk-UA" sz="3200" b="1" cap="none" dirty="0">
                <a:solidFill>
                  <a:srgbClr val="000000"/>
                </a:solidFill>
                <a:cs typeface="Arial" charset="0"/>
              </a:rPr>
              <a:t>укладення договору про закупівлю у замовника виникла </a:t>
            </a:r>
            <a:r>
              <a:rPr lang="uk-UA" sz="3200" b="1" cap="none" dirty="0">
                <a:solidFill>
                  <a:srgbClr val="FF0000"/>
                </a:solidFill>
                <a:cs typeface="Arial" charset="0"/>
              </a:rPr>
              <a:t>необхідність у постачанні </a:t>
            </a:r>
            <a:r>
              <a:rPr lang="uk-UA" sz="3200" b="1" cap="none" dirty="0">
                <a:solidFill>
                  <a:srgbClr val="000000"/>
                </a:solidFill>
                <a:cs typeface="Arial" charset="0"/>
              </a:rPr>
              <a:t>додаткового обсягу </a:t>
            </a:r>
            <a:r>
              <a:rPr lang="uk-UA" sz="3200" b="1" cap="none" dirty="0" smtClean="0">
                <a:solidFill>
                  <a:srgbClr val="000000"/>
                </a:solidFill>
                <a:cs typeface="Arial" charset="0"/>
              </a:rPr>
              <a:t>предмету закупівлі у того самого учасника 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-"/>
            </a:pPr>
            <a:r>
              <a:rPr lang="uk-UA" sz="3200" b="1" cap="none" dirty="0" smtClean="0">
                <a:solidFill>
                  <a:srgbClr val="000000"/>
                </a:solidFill>
                <a:cs typeface="Arial" charset="0"/>
              </a:rPr>
              <a:t>закупівля </a:t>
            </a:r>
            <a:r>
              <a:rPr lang="uk-UA" sz="3200" b="1" cap="none" dirty="0">
                <a:solidFill>
                  <a:srgbClr val="000000"/>
                </a:solidFill>
                <a:cs typeface="Arial" charset="0"/>
              </a:rPr>
              <a:t>послуг з </a:t>
            </a:r>
            <a:r>
              <a:rPr lang="uk-UA" sz="3200" b="1" cap="none" dirty="0">
                <a:solidFill>
                  <a:srgbClr val="FF0000"/>
                </a:solidFill>
                <a:cs typeface="Arial" charset="0"/>
              </a:rPr>
              <a:t>адвокатської </a:t>
            </a:r>
            <a:r>
              <a:rPr lang="uk-UA" sz="3200" b="1" cap="none" dirty="0" smtClean="0">
                <a:solidFill>
                  <a:srgbClr val="FF0000"/>
                </a:solidFill>
                <a:cs typeface="Arial" charset="0"/>
              </a:rPr>
              <a:t>діяльності</a:t>
            </a:r>
            <a:endParaRPr lang="uk-UA" sz="3200" b="1" cap="none" dirty="0">
              <a:solidFill>
                <a:srgbClr val="FF0000"/>
              </a:solidFill>
              <a:cs typeface="Arial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uk-UA" sz="3200" cap="none" dirty="0" smtClean="0">
                <a:solidFill>
                  <a:srgbClr val="000000"/>
                </a:solidFill>
                <a:cs typeface="Arial" charset="0"/>
              </a:rPr>
              <a:t>-</a:t>
            </a:r>
            <a:r>
              <a:rPr lang="uk-UA" sz="3200" b="1" cap="none" dirty="0" smtClean="0">
                <a:solidFill>
                  <a:srgbClr val="000000"/>
                </a:solidFill>
                <a:cs typeface="Arial" charset="0"/>
              </a:rPr>
              <a:t> закупівля </a:t>
            </a:r>
            <a:r>
              <a:rPr lang="uk-UA" sz="3200" b="1" cap="none" dirty="0">
                <a:solidFill>
                  <a:srgbClr val="000000"/>
                </a:solidFill>
                <a:cs typeface="Arial" charset="0"/>
              </a:rPr>
              <a:t>товарів здійснюється з використанням </a:t>
            </a:r>
            <a:r>
              <a:rPr lang="uk-UA" sz="3200" b="1" cap="none" dirty="0">
                <a:solidFill>
                  <a:srgbClr val="FF0000"/>
                </a:solidFill>
                <a:cs typeface="Arial" charset="0"/>
              </a:rPr>
              <a:t>електронного </a:t>
            </a:r>
            <a:r>
              <a:rPr lang="uk-UA" sz="3200" b="1" cap="none" dirty="0" smtClean="0">
                <a:solidFill>
                  <a:srgbClr val="FF0000"/>
                </a:solidFill>
                <a:cs typeface="Arial" charset="0"/>
              </a:rPr>
              <a:t>каталогу</a:t>
            </a:r>
            <a:endParaRPr lang="uk-UA" sz="3200" b="1" cap="none" dirty="0">
              <a:solidFill>
                <a:srgbClr val="FF0000"/>
              </a:solidFill>
              <a:cs typeface="Arial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uk-UA" sz="3200" cap="none" dirty="0" smtClean="0">
                <a:solidFill>
                  <a:srgbClr val="000000"/>
                </a:solidFill>
                <a:cs typeface="Arial" charset="0"/>
              </a:rPr>
              <a:t>-</a:t>
            </a:r>
            <a:r>
              <a:rPr lang="uk-UA" sz="3200" b="1" cap="none" dirty="0" smtClean="0">
                <a:solidFill>
                  <a:srgbClr val="000000"/>
                </a:solidFill>
                <a:cs typeface="Arial" charset="0"/>
              </a:rPr>
              <a:t> закупівля </a:t>
            </a:r>
            <a:r>
              <a:rPr lang="uk-UA" sz="3200" b="1" cap="none" dirty="0">
                <a:solidFill>
                  <a:srgbClr val="000000"/>
                </a:solidFill>
                <a:cs typeface="Arial" charset="0"/>
              </a:rPr>
              <a:t>товарів і послуг здійснюється у </a:t>
            </a:r>
            <a:r>
              <a:rPr lang="uk-UA" sz="3200" b="1" cap="none" dirty="0" smtClean="0">
                <a:solidFill>
                  <a:srgbClr val="000000"/>
                </a:solidFill>
                <a:cs typeface="Arial" charset="0"/>
              </a:rPr>
              <a:t>ГО</a:t>
            </a:r>
            <a:r>
              <a:rPr lang="uk-UA" sz="3200" b="1" cap="none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uk-UA" sz="3200" b="1" cap="none" dirty="0" smtClean="0">
                <a:cs typeface="Arial" charset="0"/>
              </a:rPr>
              <a:t>інвалідів</a:t>
            </a:r>
            <a:endParaRPr lang="ru-RU" sz="3200" b="1" cap="none" dirty="0">
              <a:cs typeface="Arial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6980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Організація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закупівельної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діяльності</a:t>
            </a:r>
            <a:endParaRPr lang="uk-U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74" y="4493845"/>
            <a:ext cx="3296409" cy="468923"/>
          </a:xfrm>
        </p:spPr>
        <p:txBody>
          <a:bodyPr/>
          <a:lstStyle/>
          <a:p>
            <a:r>
              <a:rPr lang="uk-UA" sz="2000" b="1" cap="none" dirty="0"/>
              <a:t>Д</a:t>
            </a:r>
            <a:r>
              <a:rPr lang="uk-UA" sz="2000" b="1" cap="none" dirty="0" smtClean="0"/>
              <a:t>о</a:t>
            </a:r>
            <a:r>
              <a:rPr lang="uk-UA" b="1" cap="none" dirty="0" smtClean="0"/>
              <a:t> </a:t>
            </a:r>
            <a:r>
              <a:rPr lang="uk-UA" b="1" cap="none" dirty="0" smtClean="0">
                <a:solidFill>
                  <a:srgbClr val="FF0000"/>
                </a:solidFill>
              </a:rPr>
              <a:t>01.01.2022</a:t>
            </a:r>
            <a:endParaRPr lang="uk-UA" b="1" cap="none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442759" y="4329723"/>
            <a:ext cx="3301828" cy="633044"/>
          </a:xfrm>
        </p:spPr>
        <p:txBody>
          <a:bodyPr/>
          <a:lstStyle/>
          <a:p>
            <a:r>
              <a:rPr lang="uk-UA" sz="2000" b="1" cap="none" dirty="0"/>
              <a:t>В</a:t>
            </a:r>
            <a:r>
              <a:rPr lang="uk-UA" sz="2000" b="1" cap="none" dirty="0" smtClean="0"/>
              <a:t>ідповідальною за організацію та проведення </a:t>
            </a:r>
            <a:endParaRPr lang="uk-UA" sz="2000" b="1" cap="none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7973298" y="4493844"/>
            <a:ext cx="3300681" cy="531448"/>
          </a:xfrm>
        </p:spPr>
        <p:txBody>
          <a:bodyPr/>
          <a:lstStyle/>
          <a:p>
            <a:r>
              <a:rPr lang="uk-UA" sz="2000" b="1" cap="none" dirty="0" smtClean="0">
                <a:solidFill>
                  <a:srgbClr val="FF0000"/>
                </a:solidFill>
              </a:rPr>
              <a:t>УО</a:t>
            </a:r>
            <a:r>
              <a:rPr lang="uk-UA" sz="2000" b="1" cap="none" dirty="0" smtClean="0"/>
              <a:t> може </a:t>
            </a:r>
            <a:r>
              <a:rPr lang="uk-UA" sz="2000" b="1" cap="none" dirty="0" smtClean="0">
                <a:solidFill>
                  <a:srgbClr val="FF0000"/>
                </a:solidFill>
              </a:rPr>
              <a:t>пройти навчання</a:t>
            </a:r>
            <a:r>
              <a:rPr lang="uk-UA" sz="2000" b="1" cap="none" dirty="0" smtClean="0"/>
              <a:t>, у </a:t>
            </a:r>
            <a:r>
              <a:rPr lang="uk-UA" sz="2000" b="1" cap="none" dirty="0" err="1" smtClean="0"/>
              <a:t>т.ч</a:t>
            </a:r>
            <a:r>
              <a:rPr lang="uk-UA" sz="2000" b="1" cap="none" dirty="0" smtClean="0"/>
              <a:t>. дистанційне, </a:t>
            </a:r>
            <a:endParaRPr lang="uk-UA" sz="2000" b="1" cap="none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" b="3432"/>
          <a:stretch>
            <a:fillRect/>
          </a:stretch>
        </p:blipFill>
        <p:spPr>
          <a:xfrm>
            <a:off x="914400" y="2047875"/>
            <a:ext cx="3295650" cy="204787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18"/>
          </p:nvPr>
        </p:nvSpPr>
        <p:spPr>
          <a:xfrm>
            <a:off x="913774" y="4962767"/>
            <a:ext cx="3296409" cy="828433"/>
          </a:xfrm>
        </p:spPr>
        <p:txBody>
          <a:bodyPr>
            <a:normAutofit fontScale="92500"/>
          </a:bodyPr>
          <a:lstStyle/>
          <a:p>
            <a:r>
              <a:rPr lang="uk-UA" sz="2000" b="1" cap="none" dirty="0" smtClean="0"/>
              <a:t>замовник може утворювати </a:t>
            </a:r>
            <a:r>
              <a:rPr lang="uk-UA" sz="2000" b="1" cap="none" dirty="0" smtClean="0">
                <a:solidFill>
                  <a:srgbClr val="FF0000"/>
                </a:solidFill>
              </a:rPr>
              <a:t>тендерний комітет</a:t>
            </a:r>
            <a:endParaRPr lang="uk-UA" sz="2000" b="1" cap="none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>
          <a:xfrm>
            <a:off x="3727938" y="4861170"/>
            <a:ext cx="4360985" cy="1703754"/>
          </a:xfrm>
        </p:spPr>
        <p:txBody>
          <a:bodyPr>
            <a:noAutofit/>
          </a:bodyPr>
          <a:lstStyle/>
          <a:p>
            <a:pPr lvl="1" algn="ctr">
              <a:lnSpc>
                <a:spcPct val="100000"/>
              </a:lnSpc>
            </a:pPr>
            <a:r>
              <a:rPr lang="uk-UA" sz="2000" b="1" cap="none" dirty="0" err="1" smtClean="0"/>
              <a:t>закупівель</a:t>
            </a:r>
            <a:r>
              <a:rPr lang="uk-UA" sz="2000" b="1" cap="none" dirty="0" smtClean="0"/>
              <a:t> визначається </a:t>
            </a:r>
            <a:r>
              <a:rPr lang="uk-UA" sz="2000" b="1" cap="none" dirty="0" smtClean="0">
                <a:solidFill>
                  <a:srgbClr val="FF0000"/>
                </a:solidFill>
              </a:rPr>
              <a:t>уповноважена особа, </a:t>
            </a:r>
            <a:r>
              <a:rPr lang="uk-UA" sz="2000" b="1" cap="none" dirty="0" smtClean="0"/>
              <a:t>або </a:t>
            </a:r>
            <a:r>
              <a:rPr lang="uk-UA" sz="2000" b="1" cap="none" dirty="0" smtClean="0">
                <a:solidFill>
                  <a:srgbClr val="FF0000"/>
                </a:solidFill>
              </a:rPr>
              <a:t>декілька УО </a:t>
            </a:r>
            <a:r>
              <a:rPr lang="uk-UA" sz="2000" b="1" cap="none" dirty="0" smtClean="0"/>
              <a:t>(для проведення конкретних процедур </a:t>
            </a:r>
            <a:r>
              <a:rPr lang="uk-UA" sz="2000" b="1" cap="none" dirty="0" err="1" smtClean="0"/>
              <a:t>закупівель</a:t>
            </a:r>
            <a:r>
              <a:rPr lang="uk-UA" sz="2000" cap="none" dirty="0" smtClean="0"/>
              <a:t>)</a:t>
            </a:r>
            <a:endParaRPr lang="uk-UA" sz="2000" cap="none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0"/>
          </p:nvPr>
        </p:nvSpPr>
        <p:spPr>
          <a:xfrm>
            <a:off x="7973173" y="4962767"/>
            <a:ext cx="3305053" cy="11644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2000" b="1" cap="none" dirty="0"/>
              <a:t>та проходить </a:t>
            </a:r>
            <a:r>
              <a:rPr lang="uk-UA" sz="2000" b="1" cap="none" dirty="0">
                <a:solidFill>
                  <a:srgbClr val="FF0000"/>
                </a:solidFill>
              </a:rPr>
              <a:t>безкоштовне тестування</a:t>
            </a:r>
            <a:r>
              <a:rPr lang="uk-UA" sz="2000" b="1" cap="none" dirty="0"/>
              <a:t> на веб-порталі Уповноваженого органу</a:t>
            </a:r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" b="408"/>
          <a:stretch>
            <a:fillRect/>
          </a:stretch>
        </p:blipFill>
        <p:spPr>
          <a:xfrm>
            <a:off x="7974013" y="2047875"/>
            <a:ext cx="3303587" cy="2047875"/>
          </a:xfrm>
        </p:spPr>
      </p:pic>
      <p:pic>
        <p:nvPicPr>
          <p:cNvPr id="15" name="Рисунок 14"/>
          <p:cNvPicPr>
            <a:picLocks noGrp="1" noChangeAspect="1"/>
          </p:cNvPicPr>
          <p:nvPr>
            <p:ph type="pic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9" b="6259"/>
          <a:stretch>
            <a:fillRect/>
          </a:stretch>
        </p:blipFill>
        <p:spPr>
          <a:xfrm>
            <a:off x="4441825" y="2047875"/>
            <a:ext cx="3303588" cy="2047875"/>
          </a:xfrm>
        </p:spPr>
      </p:pic>
    </p:spTree>
    <p:extLst>
      <p:ext uri="{BB962C8B-B14F-4D97-AF65-F5344CB8AC3E}">
        <p14:creationId xmlns:p14="http://schemas.microsoft.com/office/powerpoint/2010/main" val="687559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82096"/>
          </a:xfrm>
        </p:spPr>
        <p:txBody>
          <a:bodyPr/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Електронні каталоги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623702"/>
            <a:ext cx="10363826" cy="41674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55652909"/>
              </p:ext>
            </p:extLst>
          </p:nvPr>
        </p:nvGraphicFramePr>
        <p:xfrm>
          <a:off x="1333143" y="1521152"/>
          <a:ext cx="9665293" cy="471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7" y="92224"/>
            <a:ext cx="2033899" cy="153147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8"/>
          <a:srcRect l="1724" t="9414" r="-1724" b="3886"/>
          <a:stretch/>
        </p:blipFill>
        <p:spPr bwMode="auto">
          <a:xfrm>
            <a:off x="2187723" y="1700614"/>
            <a:ext cx="8024501" cy="4090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19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uk-UA" altLang="ru-RU" sz="4200" b="1">
                <a:solidFill>
                  <a:srgbClr val="42662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ВАРІАНТИ ЗДІЙСНЕННЯ  ЗАКУПІВЕЛЬ ЗАМОВНИКОМ</a:t>
            </a:r>
            <a:endParaRPr lang="ru-RU" altLang="ru-RU" sz="4200" b="1">
              <a:solidFill>
                <a:srgbClr val="42662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6242050" y="1600201"/>
            <a:ext cx="3968750" cy="2619375"/>
          </a:xfrm>
          <a:solidFill>
            <a:srgbClr val="FBCDF1"/>
          </a:solidFill>
        </p:spPr>
        <p:txBody>
          <a:bodyPr>
            <a:normAutofit fontScale="92500" lnSpcReduction="10000"/>
          </a:bodyPr>
          <a:lstStyle/>
          <a:p>
            <a:r>
              <a:rPr lang="uk-UA" altLang="ru-RU" sz="1600" b="1"/>
              <a:t>Самостійно обрати постачальника, укласти договір та оприлюднити звіт</a:t>
            </a:r>
          </a:p>
          <a:p>
            <a:r>
              <a:rPr lang="uk-UA" altLang="ru-RU" sz="1600" b="1"/>
              <a:t>Обрати постачальника з електронного каталогу та оприлюднити звіт </a:t>
            </a:r>
          </a:p>
          <a:p>
            <a:r>
              <a:rPr lang="uk-UA" altLang="ru-RU" sz="1600" b="1"/>
              <a:t>Провести спрощену процедуру за допомогою електронної системи закупівель</a:t>
            </a:r>
            <a:r>
              <a:rPr lang="uk-UA" altLang="ru-RU" sz="1600"/>
              <a:t> </a:t>
            </a:r>
            <a:endParaRPr lang="ru-RU" altLang="ru-RU" sz="1600"/>
          </a:p>
        </p:txBody>
      </p:sp>
      <p:sp>
        <p:nvSpPr>
          <p:cNvPr id="2056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6242050" y="4579938"/>
            <a:ext cx="3968750" cy="1223962"/>
          </a:xfrm>
          <a:solidFill>
            <a:srgbClr val="CEE0FE"/>
          </a:solidFill>
        </p:spPr>
        <p:txBody>
          <a:bodyPr>
            <a:normAutofit fontScale="85000" lnSpcReduction="20000"/>
          </a:bodyPr>
          <a:lstStyle/>
          <a:p>
            <a:r>
              <a:rPr lang="uk-UA" altLang="ru-RU" sz="1600" b="1"/>
              <a:t>Провести спрощену закупівлю</a:t>
            </a:r>
          </a:p>
          <a:p>
            <a:pPr>
              <a:buFont typeface="Wingdings" panose="05000000000000000000" pitchFamily="2" charset="2"/>
              <a:buNone/>
            </a:pPr>
            <a:endParaRPr lang="uk-UA" altLang="ru-RU" sz="1600" b="1"/>
          </a:p>
          <a:p>
            <a:r>
              <a:rPr lang="uk-UA" altLang="ru-RU" sz="1600" b="1"/>
              <a:t>Обрати постачальника з електронного каталогу</a:t>
            </a:r>
            <a:r>
              <a:rPr lang="ru-RU" altLang="ru-RU" sz="1600" b="1"/>
              <a:t> 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 flipV="1">
            <a:off x="4872038" y="256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2063750" y="2276475"/>
            <a:ext cx="27368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До 50 тис. грн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2135188" y="4024313"/>
            <a:ext cx="338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4527550" y="611187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 rot="10833220" flipV="1">
            <a:off x="2643188" y="5454651"/>
            <a:ext cx="3141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070" name="Text Box 22" descr="50-200 тис.грн"/>
          <p:cNvSpPr txBox="1">
            <a:spLocks noChangeArrowheads="1"/>
          </p:cNvSpPr>
          <p:nvPr/>
        </p:nvSpPr>
        <p:spPr bwMode="auto">
          <a:xfrm>
            <a:off x="2640014" y="4168776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2074" name="WordArt 26"/>
          <p:cNvSpPr>
            <a:spLocks noChangeArrowheads="1" noChangeShapeType="1" noTextEdit="1"/>
          </p:cNvSpPr>
          <p:nvPr/>
        </p:nvSpPr>
        <p:spPr bwMode="auto">
          <a:xfrm>
            <a:off x="2135188" y="4724401"/>
            <a:ext cx="2705100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Від 50 тис.грн</a:t>
            </a:r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 rot="20074282" flipV="1">
            <a:off x="5016501" y="2060576"/>
            <a:ext cx="1223963" cy="73025"/>
          </a:xfrm>
          <a:prstGeom prst="rightArrow">
            <a:avLst>
              <a:gd name="adj1" fmla="val 50000"/>
              <a:gd name="adj2" fmla="val 419022"/>
            </a:avLst>
          </a:prstGeom>
          <a:solidFill>
            <a:srgbClr val="F945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>
            <a:off x="5087938" y="2565400"/>
            <a:ext cx="1047750" cy="71438"/>
          </a:xfrm>
          <a:prstGeom prst="rightArrow">
            <a:avLst>
              <a:gd name="adj1" fmla="val 50000"/>
              <a:gd name="adj2" fmla="val 366664"/>
            </a:avLst>
          </a:prstGeom>
          <a:solidFill>
            <a:srgbClr val="F945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7" name="AutoShape 29"/>
          <p:cNvSpPr>
            <a:spLocks noChangeArrowheads="1"/>
          </p:cNvSpPr>
          <p:nvPr/>
        </p:nvSpPr>
        <p:spPr bwMode="auto">
          <a:xfrm rot="468918" flipV="1">
            <a:off x="5159376" y="5229226"/>
            <a:ext cx="976313" cy="73025"/>
          </a:xfrm>
          <a:prstGeom prst="rightArrow">
            <a:avLst>
              <a:gd name="adj1" fmla="val 50000"/>
              <a:gd name="adj2" fmla="val 334239"/>
            </a:avLst>
          </a:prstGeom>
          <a:solidFill>
            <a:srgbClr val="3021E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 rot="21170866">
            <a:off x="5159376" y="4868864"/>
            <a:ext cx="976313" cy="71437"/>
          </a:xfrm>
          <a:prstGeom prst="rightArrow">
            <a:avLst>
              <a:gd name="adj1" fmla="val 50000"/>
              <a:gd name="adj2" fmla="val 341669"/>
            </a:avLst>
          </a:prstGeom>
          <a:solidFill>
            <a:srgbClr val="3021E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 rot="1183102" flipV="1">
            <a:off x="4968875" y="3130551"/>
            <a:ext cx="1168400" cy="74613"/>
          </a:xfrm>
          <a:prstGeom prst="rightArrow">
            <a:avLst>
              <a:gd name="adj1" fmla="val 50000"/>
              <a:gd name="adj2" fmla="val 391487"/>
            </a:avLst>
          </a:prstGeom>
          <a:solidFill>
            <a:srgbClr val="F945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461330"/>
            <a:ext cx="8689976" cy="982767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Дякуємо за увагу!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2623559"/>
            <a:ext cx="8689976" cy="2999573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Контактні телефони: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760-75-87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731-54-85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731-49-52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3606325"/>
            <a:ext cx="2144995" cy="2196269"/>
          </a:xfrm>
          <a:prstGeom prst="rect">
            <a:avLst/>
          </a:prstGeom>
        </p:spPr>
      </p:pic>
      <p:sp>
        <p:nvSpPr>
          <p:cNvPr id="4" name="Волна 3"/>
          <p:cNvSpPr/>
          <p:nvPr/>
        </p:nvSpPr>
        <p:spPr>
          <a:xfrm>
            <a:off x="1384418" y="111095"/>
            <a:ext cx="9056569" cy="1316053"/>
          </a:xfrm>
          <a:prstGeom prst="wave">
            <a:avLst>
              <a:gd name="adj1" fmla="val 12500"/>
              <a:gd name="adj2" fmla="val 7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Управл</a:t>
            </a:r>
            <a:r>
              <a:rPr lang="uk-UA" sz="2400" b="1" dirty="0" err="1" smtClean="0">
                <a:solidFill>
                  <a:schemeClr val="tx1"/>
                </a:solidFill>
              </a:rPr>
              <a:t>іння</a:t>
            </a:r>
            <a:r>
              <a:rPr lang="uk-UA" sz="2400" b="1" dirty="0" smtClean="0">
                <a:solidFill>
                  <a:schemeClr val="tx1"/>
                </a:solidFill>
              </a:rPr>
              <a:t> координації публічних </a:t>
            </a:r>
            <a:r>
              <a:rPr lang="uk-UA" sz="2400" b="1" dirty="0" err="1" smtClean="0">
                <a:solidFill>
                  <a:schemeClr val="tx1"/>
                </a:solidFill>
              </a:rPr>
              <a:t>закупівель</a:t>
            </a:r>
            <a:r>
              <a:rPr lang="uk-UA" sz="2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Департаменту економіки та комунального майна міської ради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5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98383"/>
            <a:ext cx="10364452" cy="1597794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Удосконалення механізму оскарження</a:t>
            </a:r>
            <a:b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для замовника</a:t>
            </a:r>
            <a:endParaRPr lang="uk-UA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165401558"/>
              </p:ext>
            </p:extLst>
          </p:nvPr>
        </p:nvGraphicFramePr>
        <p:xfrm>
          <a:off x="913774" y="1655585"/>
          <a:ext cx="10364452" cy="4163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607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803305"/>
            <a:ext cx="10364452" cy="822295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Удосконалення механізму оскарження</a:t>
            </a:r>
            <a:b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для учасника</a:t>
            </a:r>
            <a:r>
              <a:rPr lang="uk-UA" sz="3100" dirty="0" smtClean="0"/>
              <a:t/>
            </a:r>
            <a:br>
              <a:rPr lang="uk-UA" sz="3100" dirty="0" smtClean="0"/>
            </a:br>
            <a:endParaRPr lang="uk-UA" sz="3100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487573435"/>
              </p:ext>
            </p:extLst>
          </p:nvPr>
        </p:nvGraphicFramePr>
        <p:xfrm>
          <a:off x="640862" y="1655585"/>
          <a:ext cx="10941538" cy="415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618464" y="2854898"/>
            <a:ext cx="1931937" cy="17604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Повернення</a:t>
            </a:r>
            <a:r>
              <a:rPr lang="ru-RU" sz="2000" b="1" dirty="0" smtClean="0">
                <a:solidFill>
                  <a:schemeClr val="tx1"/>
                </a:solidFill>
              </a:rPr>
              <a:t> плати за </a:t>
            </a:r>
            <a:r>
              <a:rPr lang="ru-RU" sz="2000" b="1" dirty="0" err="1" smtClean="0">
                <a:solidFill>
                  <a:schemeClr val="tx1"/>
                </a:solidFill>
              </a:rPr>
              <a:t>подання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скарги</a:t>
            </a:r>
            <a:r>
              <a:rPr lang="ru-RU" sz="2000" b="1" dirty="0" smtClean="0">
                <a:solidFill>
                  <a:schemeClr val="tx1"/>
                </a:solidFill>
              </a:rPr>
              <a:t> у раз</a:t>
            </a:r>
            <a:r>
              <a:rPr lang="uk-UA" sz="2000" b="1" dirty="0" smtClean="0">
                <a:solidFill>
                  <a:schemeClr val="tx1"/>
                </a:solidFill>
              </a:rPr>
              <a:t>і її задоволення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5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59509"/>
            <a:ext cx="10364452" cy="1469291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Боротьба з </a:t>
            </a:r>
            <a:b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недобросовісними учасниками</a:t>
            </a:r>
            <a:endParaRPr lang="uk-UA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3774" y="2008554"/>
            <a:ext cx="8189864" cy="3876431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prstClr val="black"/>
              </a:buClr>
            </a:pPr>
            <a:endParaRPr lang="uk-UA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Clr>
                <a:prstClr val="black"/>
              </a:buClr>
            </a:pPr>
            <a:endParaRPr lang="uk-UA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Clr>
                <a:prstClr val="black"/>
              </a:buClr>
            </a:pPr>
            <a:r>
              <a:rPr lang="uk-UA" sz="3200" b="1" dirty="0" smtClean="0"/>
              <a:t>Аномально </a:t>
            </a:r>
            <a:r>
              <a:rPr lang="uk-UA" sz="3200" b="1" dirty="0"/>
              <a:t>низька </a:t>
            </a:r>
            <a:r>
              <a:rPr lang="uk-UA" sz="3200" b="1" dirty="0" smtClean="0"/>
              <a:t>ціна </a:t>
            </a:r>
            <a:r>
              <a:rPr lang="uk-UA" sz="3200" b="1" dirty="0" smtClean="0">
                <a:solidFill>
                  <a:prstClr val="black"/>
                </a:solidFill>
              </a:rPr>
              <a:t>пропозиції</a:t>
            </a:r>
            <a:r>
              <a:rPr lang="uk-UA" sz="3200" b="1" dirty="0" smtClean="0">
                <a:solidFill>
                  <a:srgbClr val="00B0F0"/>
                </a:solidFill>
              </a:rPr>
              <a:t> </a:t>
            </a:r>
          </a:p>
          <a:p>
            <a:pPr lvl="0">
              <a:buClr>
                <a:prstClr val="black"/>
              </a:buClr>
            </a:pPr>
            <a:endParaRPr lang="uk-UA" sz="3200" b="1" dirty="0" smtClean="0">
              <a:solidFill>
                <a:srgbClr val="00B0F0"/>
              </a:solidFill>
            </a:endParaRPr>
          </a:p>
          <a:p>
            <a:pPr lvl="0">
              <a:buClr>
                <a:prstClr val="black"/>
              </a:buClr>
            </a:pPr>
            <a:r>
              <a:rPr lang="uk-UA" sz="3200" b="1" dirty="0" smtClean="0"/>
              <a:t>Відмова </a:t>
            </a:r>
            <a:r>
              <a:rPr lang="uk-UA" sz="3200" b="1" dirty="0"/>
              <a:t>в участі </a:t>
            </a:r>
            <a:r>
              <a:rPr lang="uk-UA" sz="3200" b="1" dirty="0" smtClean="0">
                <a:solidFill>
                  <a:prstClr val="black"/>
                </a:solidFill>
              </a:rPr>
              <a:t>учаснику</a:t>
            </a:r>
            <a:r>
              <a:rPr lang="uk-UA" sz="3200" b="1" dirty="0">
                <a:solidFill>
                  <a:prstClr val="black"/>
                </a:solidFill>
              </a:rPr>
              <a:t>, </a:t>
            </a:r>
            <a:r>
              <a:rPr lang="uk-UA" sz="3200" b="1" dirty="0" smtClean="0">
                <a:solidFill>
                  <a:prstClr val="black"/>
                </a:solidFill>
              </a:rPr>
              <a:t>що </a:t>
            </a:r>
            <a:r>
              <a:rPr lang="uk-UA" sz="3200" b="1" dirty="0">
                <a:solidFill>
                  <a:prstClr val="black"/>
                </a:solidFill>
              </a:rPr>
              <a:t>не виконав </a:t>
            </a:r>
            <a:r>
              <a:rPr lang="uk-UA" sz="3200" b="1" dirty="0" err="1">
                <a:solidFill>
                  <a:prstClr val="black"/>
                </a:solidFill>
              </a:rPr>
              <a:t>зобов</a:t>
            </a:r>
            <a:r>
              <a:rPr lang="en-US" sz="3200" b="1" dirty="0">
                <a:solidFill>
                  <a:prstClr val="black"/>
                </a:solidFill>
              </a:rPr>
              <a:t>’</a:t>
            </a:r>
            <a:r>
              <a:rPr lang="uk-UA" sz="3200" b="1" dirty="0" err="1">
                <a:solidFill>
                  <a:prstClr val="black"/>
                </a:solidFill>
              </a:rPr>
              <a:t>язання</a:t>
            </a:r>
            <a:r>
              <a:rPr lang="uk-UA" sz="3200" b="1" dirty="0">
                <a:solidFill>
                  <a:prstClr val="black"/>
                </a:solidFill>
              </a:rPr>
              <a:t> </a:t>
            </a:r>
            <a:r>
              <a:rPr lang="ru-RU" sz="3200" b="1" dirty="0">
                <a:solidFill>
                  <a:prstClr val="black"/>
                </a:solidFill>
              </a:rPr>
              <a:t>за ран</a:t>
            </a:r>
            <a:r>
              <a:rPr lang="uk-UA" sz="3200" b="1" dirty="0">
                <a:solidFill>
                  <a:prstClr val="black"/>
                </a:solidFill>
              </a:rPr>
              <a:t>і</a:t>
            </a:r>
            <a:r>
              <a:rPr lang="ru-RU" sz="3200" b="1" dirty="0" err="1">
                <a:solidFill>
                  <a:prstClr val="black"/>
                </a:solidFill>
              </a:rPr>
              <a:t>ше</a:t>
            </a:r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3200" b="1" dirty="0" err="1">
                <a:solidFill>
                  <a:prstClr val="black"/>
                </a:solidFill>
              </a:rPr>
              <a:t>укладеним</a:t>
            </a:r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</a:rPr>
              <a:t>договором</a:t>
            </a:r>
          </a:p>
          <a:p>
            <a:pPr lvl="0">
              <a:buClr>
                <a:prstClr val="black"/>
              </a:buClr>
            </a:pPr>
            <a:endParaRPr lang="uk-UA" sz="2400" b="1" dirty="0">
              <a:solidFill>
                <a:prstClr val="black"/>
              </a:solidFill>
            </a:endParaRPr>
          </a:p>
          <a:p>
            <a:endParaRPr lang="uk-UA" sz="2400" b="1" dirty="0"/>
          </a:p>
        </p:txBody>
      </p:sp>
      <p:pic>
        <p:nvPicPr>
          <p:cNvPr id="4" name="Рисунок 3" descr="Clipart - &lt;strong&gt;STOP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54" y="2508029"/>
            <a:ext cx="1962151" cy="27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1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85543"/>
          </a:xfrm>
        </p:spPr>
        <p:txBody>
          <a:bodyPr/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Вартість життєвого циклу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4561" y="1341690"/>
            <a:ext cx="11169353" cy="4854011"/>
          </a:xfrm>
        </p:spPr>
        <p:txBody>
          <a:bodyPr/>
          <a:lstStyle/>
          <a:p>
            <a:pPr marL="0" indent="0">
              <a:buNone/>
            </a:pPr>
            <a:endParaRPr lang="ru-RU" sz="2800" b="1" dirty="0" smtClean="0"/>
          </a:p>
          <a:p>
            <a:pPr marL="0" indent="0" algn="just">
              <a:buNone/>
            </a:pPr>
            <a:r>
              <a:rPr lang="ru-RU" sz="2800" b="1" dirty="0" err="1" smtClean="0"/>
              <a:t>вартість</a:t>
            </a:r>
            <a:r>
              <a:rPr lang="ru-RU" sz="2800" b="1" dirty="0" smtClean="0"/>
              <a:t> </a:t>
            </a:r>
            <a:r>
              <a:rPr lang="ru-RU" sz="2800" b="1" dirty="0" err="1"/>
              <a:t>життєвого</a:t>
            </a:r>
            <a:r>
              <a:rPr lang="ru-RU" sz="2800" b="1" dirty="0"/>
              <a:t> циклу - </a:t>
            </a:r>
            <a:r>
              <a:rPr lang="ru-RU" sz="2800" b="1" dirty="0" err="1"/>
              <a:t>сукупність</a:t>
            </a:r>
            <a:r>
              <a:rPr lang="ru-RU" sz="2800" b="1" dirty="0"/>
              <a:t> </a:t>
            </a:r>
            <a:r>
              <a:rPr lang="ru-RU" sz="2800" b="1" dirty="0" err="1"/>
              <a:t>вартості</a:t>
            </a:r>
            <a:r>
              <a:rPr lang="ru-RU" sz="2800" b="1" dirty="0"/>
              <a:t> предмета </a:t>
            </a:r>
            <a:r>
              <a:rPr lang="ru-RU" sz="2800" b="1" dirty="0" err="1"/>
              <a:t>закупівлі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його</a:t>
            </a:r>
            <a:r>
              <a:rPr lang="ru-RU" sz="2800" b="1" dirty="0"/>
              <a:t> </a:t>
            </a:r>
            <a:r>
              <a:rPr lang="ru-RU" sz="2800" b="1" dirty="0" err="1"/>
              <a:t>частини</a:t>
            </a:r>
            <a:r>
              <a:rPr lang="ru-RU" sz="2800" b="1" dirty="0"/>
              <a:t> (лота) та </a:t>
            </a:r>
            <a:r>
              <a:rPr lang="ru-RU" sz="2800" b="1" dirty="0" err="1"/>
              <a:t>інших</a:t>
            </a:r>
            <a:r>
              <a:rPr lang="ru-RU" sz="2800" b="1" dirty="0"/>
              <a:t> </a:t>
            </a:r>
            <a:r>
              <a:rPr lang="ru-RU" sz="2800" b="1" dirty="0" err="1"/>
              <a:t>витрат</a:t>
            </a:r>
            <a:r>
              <a:rPr lang="ru-RU" sz="2800" b="1" dirty="0"/>
              <a:t>, </a:t>
            </a: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нестиме</a:t>
            </a:r>
            <a:r>
              <a:rPr lang="ru-RU" sz="2800" b="1" dirty="0"/>
              <a:t> </a:t>
            </a:r>
            <a:r>
              <a:rPr lang="ru-RU" sz="2800" b="1" dirty="0" err="1"/>
              <a:t>безпосередньо</a:t>
            </a:r>
            <a:r>
              <a:rPr lang="ru-RU" sz="2800" b="1" dirty="0"/>
              <a:t> </a:t>
            </a:r>
            <a:r>
              <a:rPr lang="ru-RU" sz="2800" b="1" dirty="0" err="1"/>
              <a:t>замовник</a:t>
            </a:r>
            <a:r>
              <a:rPr lang="ru-RU" sz="2800" b="1" dirty="0"/>
              <a:t> </a:t>
            </a:r>
            <a:r>
              <a:rPr lang="ru-RU" sz="2800" b="1" dirty="0" err="1"/>
              <a:t>під</a:t>
            </a:r>
            <a:r>
              <a:rPr lang="ru-RU" sz="2800" b="1" dirty="0"/>
              <a:t> час </a:t>
            </a:r>
            <a:r>
              <a:rPr lang="ru-RU" sz="2800" b="1" dirty="0" err="1"/>
              <a:t>використання</a:t>
            </a:r>
            <a:r>
              <a:rPr lang="ru-RU" sz="2800" b="1" dirty="0"/>
              <a:t>, </a:t>
            </a:r>
            <a:r>
              <a:rPr lang="ru-RU" sz="2800" b="1" dirty="0" err="1"/>
              <a:t>обслуговування</a:t>
            </a:r>
            <a:r>
              <a:rPr lang="ru-RU" sz="2800" b="1" dirty="0"/>
              <a:t> та </a:t>
            </a:r>
            <a:r>
              <a:rPr lang="ru-RU" sz="2800" b="1" dirty="0" err="1"/>
              <a:t>припинення</a:t>
            </a:r>
            <a:r>
              <a:rPr lang="ru-RU" sz="2800" b="1" dirty="0"/>
              <a:t> </a:t>
            </a:r>
            <a:r>
              <a:rPr lang="ru-RU" sz="2800" b="1" dirty="0" err="1"/>
              <a:t>використання</a:t>
            </a:r>
            <a:r>
              <a:rPr lang="ru-RU" sz="2800" b="1" dirty="0"/>
              <a:t> предмета </a:t>
            </a:r>
            <a:r>
              <a:rPr lang="ru-RU" sz="2800" b="1" dirty="0" err="1"/>
              <a:t>закупівлі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4213076"/>
            <a:ext cx="7112000" cy="23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5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470019"/>
            <a:ext cx="3935688" cy="2717562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Можливість виправлення помилок учасником протягом </a:t>
            </a:r>
            <a:b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24 годин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 smtClean="0"/>
              <a:t>перелік інформації та документів, де учаснику можна виправляти недоліки:</a:t>
            </a:r>
          </a:p>
          <a:p>
            <a:pPr>
              <a:buFontTx/>
              <a:buChar char="-"/>
            </a:pPr>
            <a:r>
              <a:rPr lang="uk-UA" sz="2800" dirty="0" smtClean="0"/>
              <a:t>Кваліфікаційна частина;</a:t>
            </a:r>
          </a:p>
          <a:p>
            <a:pPr>
              <a:buFontTx/>
              <a:buChar char="-"/>
            </a:pPr>
            <a:r>
              <a:rPr lang="uk-UA" sz="2800" dirty="0" smtClean="0"/>
              <a:t>Підтвердження повноважень на підпис тендерної пропозиції та договору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74" y="3187581"/>
            <a:ext cx="3935689" cy="29568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3" y="3187581"/>
            <a:ext cx="3935690" cy="28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66927"/>
          </a:xfrm>
        </p:spPr>
        <p:txBody>
          <a:bodyPr/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Договір про закупівлю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83208582"/>
              </p:ext>
            </p:extLst>
          </p:nvPr>
        </p:nvGraphicFramePr>
        <p:xfrm>
          <a:off x="913774" y="2102265"/>
          <a:ext cx="10363826" cy="4444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253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3027</TotalTime>
  <Words>1437</Words>
  <Application>Microsoft Office PowerPoint</Application>
  <PresentationFormat>Широкоэкранный</PresentationFormat>
  <Paragraphs>232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Impact</vt:lpstr>
      <vt:lpstr>Times New Roman</vt:lpstr>
      <vt:lpstr>Tw Cen MT</vt:lpstr>
      <vt:lpstr>Wingdings</vt:lpstr>
      <vt:lpstr>Капля</vt:lpstr>
      <vt:lpstr>Закон україни  про публічні закупівлі</vt:lpstr>
      <vt:lpstr> мета впровадження змін</vt:lpstr>
      <vt:lpstr>Організація закупівельної діяльності</vt:lpstr>
      <vt:lpstr>Удосконалення механізму оскарження  для замовника</vt:lpstr>
      <vt:lpstr>Удосконалення механізму оскарження  для учасника </vt:lpstr>
      <vt:lpstr>Боротьба з  недобросовісними учасниками</vt:lpstr>
      <vt:lpstr>Вартість життєвого циклу</vt:lpstr>
      <vt:lpstr>Можливість виправлення помилок учасником протягом  24 годин</vt:lpstr>
      <vt:lpstr>Договір про закупівлю</vt:lpstr>
      <vt:lpstr>Відповідальність за порушення  штраф на службових (посадових), уповноважених осіб</vt:lpstr>
      <vt:lpstr>Презентация PowerPoint</vt:lpstr>
      <vt:lpstr>Презентация PowerPoint</vt:lpstr>
      <vt:lpstr>Відповідальність за порушення  штраф на службових (посадових), уповноважених осіб</vt:lpstr>
      <vt:lpstr>Відповідальність за порушення </vt:lpstr>
      <vt:lpstr>Планування закупівель</vt:lpstr>
      <vt:lpstr>Оприлюднення інформації</vt:lpstr>
      <vt:lpstr>встановлення Кваліфікаційних критеріїв</vt:lpstr>
      <vt:lpstr> відмова в участі у процедурі</vt:lpstr>
      <vt:lpstr>Новації у відкритих торгах</vt:lpstr>
      <vt:lpstr> ст.23 «Технічні специфікації, маркування, сертифікати, протоколи випробувань та інші засоби підтвердження відповідності»</vt:lpstr>
      <vt:lpstr>Розширено перелік причин Відхилення тендерних пропозицій</vt:lpstr>
      <vt:lpstr>Відміна тендеру чи визнання таким,  що не відбувся</vt:lpstr>
      <vt:lpstr>Переговорна процедура закупівлі  (доповнено перелік умов застосування)</vt:lpstr>
      <vt:lpstr>ПРОЦЕДУРА ТОРГІВ З ОБМЕЖЕНОЮ УЧАСТЮ  (після 19.10.2020) </vt:lpstr>
      <vt:lpstr>Допорогові закупівлі =  спрощені закупівлі (для товарів чи послуг: 50 - 200 тис. грн;  для робіт: 50 тис. грн – 1,5 млн грн)</vt:lpstr>
      <vt:lpstr>Основні етапи проведення спрощених закупівель</vt:lpstr>
      <vt:lpstr>Відміна спрощеної процедури</vt:lpstr>
      <vt:lpstr>Спрощені процедури  і  казначейство</vt:lpstr>
      <vt:lpstr>Виключення  (можливість укладення «прямого» договору                без проведення спрощених закупівель)</vt:lpstr>
      <vt:lpstr>Електронні каталоги</vt:lpstr>
      <vt:lpstr>ВАРІАНТИ ЗДІЙСНЕННЯ  ЗАКУПІВЕЛЬ ЗАМОВНИКОМ</vt:lpstr>
      <vt:lpstr>Дякуємо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 україни  про публічні закупівлі</dc:title>
  <dc:creator>Nina P. Sharaburova</dc:creator>
  <cp:lastModifiedBy>Svetlana V. Lazarenko</cp:lastModifiedBy>
  <cp:revision>253</cp:revision>
  <cp:lastPrinted>2019-10-24T09:20:32Z</cp:lastPrinted>
  <dcterms:created xsi:type="dcterms:W3CDTF">2019-10-08T08:34:17Z</dcterms:created>
  <dcterms:modified xsi:type="dcterms:W3CDTF">2019-10-25T10:52:53Z</dcterms:modified>
</cp:coreProperties>
</file>