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260" r:id="rId3"/>
    <p:sldId id="257" r:id="rId4"/>
    <p:sldId id="262" r:id="rId5"/>
    <p:sldId id="272" r:id="rId6"/>
    <p:sldId id="263" r:id="rId7"/>
    <p:sldId id="273" r:id="rId8"/>
    <p:sldId id="265" r:id="rId9"/>
    <p:sldId id="261" r:id="rId10"/>
    <p:sldId id="270" r:id="rId11"/>
    <p:sldId id="275" r:id="rId12"/>
    <p:sldId id="276" r:id="rId13"/>
    <p:sldId id="269" r:id="rId14"/>
    <p:sldId id="266" r:id="rId15"/>
    <p:sldId id="277" r:id="rId16"/>
    <p:sldId id="268" r:id="rId17"/>
    <p:sldId id="271"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70" d="100"/>
          <a:sy n="70" d="100"/>
        </p:scale>
        <p:origin x="-43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1E7DD4-812E-4F19-86E7-3E9B9A2B2FC3}" type="datetimeFigureOut">
              <a:rPr lang="ru-RU" smtClean="0"/>
              <a:pPr/>
              <a:t>17.04.2018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B74C2-717F-45EA-8B29-E30418D4729A}" type="slidenum">
              <a:rPr lang="ru-RU" smtClean="0"/>
              <a:pPr/>
              <a:t>‹#›</a:t>
            </a:fld>
            <a:endParaRPr lang="ru-RU"/>
          </a:p>
        </p:txBody>
      </p:sp>
    </p:spTree>
    <p:extLst>
      <p:ext uri="{BB962C8B-B14F-4D97-AF65-F5344CB8AC3E}">
        <p14:creationId xmlns="" xmlns:p14="http://schemas.microsoft.com/office/powerpoint/2010/main" val="96165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D4B74C2-717F-45EA-8B29-E30418D4729A}" type="slidenum">
              <a:rPr lang="ru-RU" smtClean="0"/>
              <a:pPr/>
              <a:t>7</a:t>
            </a:fld>
            <a:endParaRPr lang="ru-RU"/>
          </a:p>
        </p:txBody>
      </p:sp>
    </p:spTree>
    <p:extLst>
      <p:ext uri="{BB962C8B-B14F-4D97-AF65-F5344CB8AC3E}">
        <p14:creationId xmlns="" xmlns:p14="http://schemas.microsoft.com/office/powerpoint/2010/main" val="3284278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1925578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318829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212180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66581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395463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181604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372016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206168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351081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102722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D397E55-329D-4232-B25B-176F03A71D9B}" type="datetimeFigureOut">
              <a:rPr lang="ru-RU" smtClean="0"/>
              <a:pPr/>
              <a:t>17.04.2018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1637342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397E55-329D-4232-B25B-176F03A71D9B}" type="datetimeFigureOut">
              <a:rPr lang="ru-RU" smtClean="0"/>
              <a:pPr/>
              <a:t>17.04.2018</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9A7951-09B9-4E10-B544-EABC71000A3E}" type="slidenum">
              <a:rPr lang="ru-RU" smtClean="0"/>
              <a:pPr/>
              <a:t>‹#›</a:t>
            </a:fld>
            <a:endParaRPr lang="ru-RU"/>
          </a:p>
        </p:txBody>
      </p:sp>
    </p:spTree>
    <p:extLst>
      <p:ext uri="{BB962C8B-B14F-4D97-AF65-F5344CB8AC3E}">
        <p14:creationId xmlns="" xmlns:p14="http://schemas.microsoft.com/office/powerpoint/2010/main" val="244716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32704" y="5893771"/>
            <a:ext cx="352401" cy="115416"/>
          </a:xfrm>
          <a:prstGeom prst="rect">
            <a:avLst/>
          </a:prstGeom>
        </p:spPr>
        <p:txBody>
          <a:bodyPr vert="horz" wrap="square" lIns="0" tIns="0" rIns="0" bIns="0" rtlCol="0">
            <a:spAutoFit/>
          </a:bodyPr>
          <a:lstStyle/>
          <a:p>
            <a:pPr>
              <a:lnSpc>
                <a:spcPts val="948"/>
              </a:lnSpc>
            </a:pPr>
            <a:r>
              <a:rPr sz="861" spc="82" dirty="0">
                <a:solidFill>
                  <a:srgbClr val="646464"/>
                </a:solidFill>
                <a:latin typeface="Times New Roman"/>
                <a:cs typeface="Times New Roman"/>
              </a:rPr>
              <a:t>Page</a:t>
            </a:r>
            <a:r>
              <a:rPr sz="861" spc="-27" dirty="0">
                <a:solidFill>
                  <a:srgbClr val="646464"/>
                </a:solidFill>
                <a:latin typeface="Times New Roman"/>
                <a:cs typeface="Times New Roman"/>
              </a:rPr>
              <a:t> </a:t>
            </a:r>
            <a:r>
              <a:rPr sz="861" spc="50" dirty="0">
                <a:solidFill>
                  <a:srgbClr val="646464"/>
                </a:solidFill>
                <a:latin typeface="Times New Roman"/>
                <a:cs typeface="Times New Roman"/>
              </a:rPr>
              <a:t>1</a:t>
            </a:r>
            <a:endParaRPr sz="861">
              <a:latin typeface="Times New Roman"/>
              <a:cs typeface="Times New Roman"/>
            </a:endParaRPr>
          </a:p>
        </p:txBody>
      </p:sp>
      <p:sp>
        <p:nvSpPr>
          <p:cNvPr id="3" name="object 3"/>
          <p:cNvSpPr/>
          <p:nvPr/>
        </p:nvSpPr>
        <p:spPr>
          <a:xfrm>
            <a:off x="9658244" y="5270814"/>
            <a:ext cx="801540" cy="784955"/>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9658244" y="4946052"/>
            <a:ext cx="628794" cy="229752"/>
          </a:xfrm>
          <a:custGeom>
            <a:avLst/>
            <a:gdLst/>
            <a:ahLst/>
            <a:cxnLst/>
            <a:rect l="l" t="t" r="r" b="b"/>
            <a:pathLst>
              <a:path w="693420" h="253364">
                <a:moveTo>
                  <a:pt x="0" y="252984"/>
                </a:moveTo>
                <a:lnTo>
                  <a:pt x="693420" y="0"/>
                </a:lnTo>
                <a:lnTo>
                  <a:pt x="693420" y="131064"/>
                </a:lnTo>
                <a:lnTo>
                  <a:pt x="0" y="252984"/>
                </a:lnTo>
                <a:close/>
              </a:path>
            </a:pathLst>
          </a:custGeom>
          <a:solidFill>
            <a:srgbClr val="FFE600"/>
          </a:solidFill>
        </p:spPr>
        <p:txBody>
          <a:bodyPr wrap="square" lIns="0" tIns="0" rIns="0" bIns="0" rtlCol="0"/>
          <a:lstStyle/>
          <a:p>
            <a:endParaRPr sz="1632"/>
          </a:p>
        </p:txBody>
      </p:sp>
      <p:sp>
        <p:nvSpPr>
          <p:cNvPr id="5" name="object 5"/>
          <p:cNvSpPr/>
          <p:nvPr/>
        </p:nvSpPr>
        <p:spPr>
          <a:xfrm>
            <a:off x="217283" y="153910"/>
            <a:ext cx="11832879" cy="6346478"/>
          </a:xfrm>
          <a:prstGeom prst="rect">
            <a:avLst/>
          </a:prstGeom>
          <a:blipFill>
            <a:blip r:embed="rId3" cstate="print"/>
            <a:stretch>
              <a:fillRect/>
            </a:stretch>
          </a:blipFill>
        </p:spPr>
        <p:txBody>
          <a:bodyPr wrap="square" lIns="0" tIns="0" rIns="0" bIns="0" rtlCol="0"/>
          <a:lstStyle/>
          <a:p>
            <a:endParaRPr sz="1632"/>
          </a:p>
        </p:txBody>
      </p:sp>
      <p:sp>
        <p:nvSpPr>
          <p:cNvPr id="6" name="object 6"/>
          <p:cNvSpPr/>
          <p:nvPr/>
        </p:nvSpPr>
        <p:spPr>
          <a:xfrm>
            <a:off x="1688204" y="1582804"/>
            <a:ext cx="3883937" cy="2453489"/>
          </a:xfrm>
          <a:custGeom>
            <a:avLst/>
            <a:gdLst/>
            <a:ahLst/>
            <a:cxnLst/>
            <a:rect l="l" t="t" r="r" b="b"/>
            <a:pathLst>
              <a:path w="4691380" h="3134995">
                <a:moveTo>
                  <a:pt x="4686300" y="3134868"/>
                </a:moveTo>
                <a:lnTo>
                  <a:pt x="4572" y="3134868"/>
                </a:lnTo>
                <a:lnTo>
                  <a:pt x="4535" y="3033260"/>
                </a:lnTo>
                <a:lnTo>
                  <a:pt x="4430" y="2931539"/>
                </a:lnTo>
                <a:lnTo>
                  <a:pt x="4266" y="2829718"/>
                </a:lnTo>
                <a:lnTo>
                  <a:pt x="3924" y="2676828"/>
                </a:lnTo>
                <a:lnTo>
                  <a:pt x="3332" y="2472750"/>
                </a:lnTo>
                <a:lnTo>
                  <a:pt x="1239" y="1859981"/>
                </a:lnTo>
                <a:lnTo>
                  <a:pt x="647" y="1655903"/>
                </a:lnTo>
                <a:lnTo>
                  <a:pt x="305" y="1503013"/>
                </a:lnTo>
                <a:lnTo>
                  <a:pt x="141" y="1401192"/>
                </a:lnTo>
                <a:lnTo>
                  <a:pt x="36" y="1299471"/>
                </a:lnTo>
                <a:lnTo>
                  <a:pt x="0" y="1197864"/>
                </a:lnTo>
                <a:lnTo>
                  <a:pt x="4690872" y="0"/>
                </a:lnTo>
                <a:lnTo>
                  <a:pt x="4686300" y="3134868"/>
                </a:lnTo>
                <a:close/>
              </a:path>
            </a:pathLst>
          </a:custGeom>
          <a:solidFill>
            <a:srgbClr val="FFE600"/>
          </a:solidFill>
        </p:spPr>
        <p:txBody>
          <a:bodyPr wrap="square" lIns="0" tIns="0" rIns="0" bIns="0" rtlCol="0"/>
          <a:lstStyle/>
          <a:p>
            <a:endParaRPr sz="1632"/>
          </a:p>
        </p:txBody>
      </p:sp>
      <p:sp>
        <p:nvSpPr>
          <p:cNvPr id="7" name="object 7"/>
          <p:cNvSpPr txBox="1">
            <a:spLocks noGrp="1"/>
          </p:cNvSpPr>
          <p:nvPr>
            <p:ph type="title"/>
          </p:nvPr>
        </p:nvSpPr>
        <p:spPr>
          <a:xfrm>
            <a:off x="1732704" y="2694544"/>
            <a:ext cx="3875632" cy="798552"/>
          </a:xfrm>
          <a:prstGeom prst="rect">
            <a:avLst/>
          </a:prstGeom>
        </p:spPr>
        <p:txBody>
          <a:bodyPr vert="horz" wrap="square" lIns="0" tIns="59309" rIns="0" bIns="0" rtlCol="0" anchor="ctr">
            <a:spAutoFit/>
          </a:bodyPr>
          <a:lstStyle/>
          <a:p>
            <a:pPr marL="11516" marR="4607" algn="ctr">
              <a:lnSpc>
                <a:spcPct val="100000"/>
              </a:lnSpc>
              <a:spcBef>
                <a:spcPts val="0"/>
              </a:spcBef>
            </a:pPr>
            <a:r>
              <a:rPr lang="uk-UA" sz="2400" b="1" spc="163" dirty="0" smtClean="0">
                <a:solidFill>
                  <a:srgbClr val="3F3F3F"/>
                </a:solidFill>
                <a:latin typeface="Arial" panose="020B0604020202020204" pitchFamily="34" charset="0"/>
                <a:cs typeface="Arial" panose="020B0604020202020204" pitchFamily="34" charset="0"/>
              </a:rPr>
              <a:t>Реалізація</a:t>
            </a:r>
            <a:r>
              <a:rPr sz="2400" b="1" spc="163" dirty="0" smtClean="0">
                <a:solidFill>
                  <a:srgbClr val="3F3F3F"/>
                </a:solidFill>
                <a:latin typeface="Arial" panose="020B0604020202020204" pitchFamily="34" charset="0"/>
                <a:cs typeface="Arial" panose="020B0604020202020204" pitchFamily="34" charset="0"/>
              </a:rPr>
              <a:t>  </a:t>
            </a:r>
            <a:r>
              <a:rPr lang="uk-UA" sz="2400" b="1" spc="190" dirty="0" smtClean="0">
                <a:solidFill>
                  <a:srgbClr val="3F3F3F"/>
                </a:solidFill>
                <a:latin typeface="Arial" panose="020B0604020202020204" pitchFamily="34" charset="0"/>
                <a:cs typeface="Arial" panose="020B0604020202020204" pitchFamily="34" charset="0"/>
              </a:rPr>
              <a:t>медичної</a:t>
            </a:r>
            <a:r>
              <a:rPr sz="2400" b="1" spc="54" dirty="0" smtClean="0">
                <a:solidFill>
                  <a:srgbClr val="3F3F3F"/>
                </a:solidFill>
                <a:latin typeface="Arial" panose="020B0604020202020204" pitchFamily="34" charset="0"/>
                <a:cs typeface="Arial" panose="020B0604020202020204" pitchFamily="34" charset="0"/>
              </a:rPr>
              <a:t> </a:t>
            </a:r>
            <a:r>
              <a:rPr lang="uk-UA" sz="2400" b="1" spc="254" dirty="0" smtClean="0">
                <a:solidFill>
                  <a:srgbClr val="3F3F3F"/>
                </a:solidFill>
                <a:latin typeface="Arial" panose="020B0604020202020204" pitchFamily="34" charset="0"/>
                <a:cs typeface="Arial" panose="020B0604020202020204" pitchFamily="34" charset="0"/>
              </a:rPr>
              <a:t>реформи в Україні</a:t>
            </a:r>
            <a:endParaRPr sz="2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43928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latin typeface="Arial" panose="020B0604020202020204" pitchFamily="34" charset="0"/>
                <a:cs typeface="Arial" panose="020B0604020202020204" pitchFamily="34" charset="0"/>
              </a:rPr>
              <a:t>Квітень – липень 2018 року</a:t>
            </a:r>
            <a:endParaRPr lang="ru-RU"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001162" y="1979533"/>
            <a:ext cx="10515600" cy="4351338"/>
          </a:xfrm>
        </p:spPr>
        <p:txBody>
          <a:bodyPr/>
          <a:lstStyle/>
          <a:p>
            <a:pPr algn="just"/>
            <a:r>
              <a:rPr lang="uk-UA" dirty="0" smtClean="0"/>
              <a:t>Прийняття рішення міською радою про припинення комунальних закладів охорони здоров’я шляхом реорганізації (перетворення) в комунальні некомерційні підприємства;</a:t>
            </a:r>
          </a:p>
          <a:p>
            <a:pPr marL="0" indent="0">
              <a:buNone/>
            </a:pPr>
            <a:endParaRPr lang="uk-UA" dirty="0" smtClean="0"/>
          </a:p>
          <a:p>
            <a:pPr algn="just"/>
            <a:r>
              <a:rPr lang="uk-UA" dirty="0" smtClean="0"/>
              <a:t>Реєстрація комунальних некомерційних підприємств Харківської міської ради;</a:t>
            </a:r>
          </a:p>
          <a:p>
            <a:endParaRPr lang="ru-RU" dirty="0"/>
          </a:p>
        </p:txBody>
      </p:sp>
    </p:spTree>
    <p:extLst>
      <p:ext uri="{BB962C8B-B14F-4D97-AF65-F5344CB8AC3E}">
        <p14:creationId xmlns="" xmlns:p14="http://schemas.microsoft.com/office/powerpoint/2010/main" val="364121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dirty="0" smtClean="0">
                <a:latin typeface="Arial" panose="020B0604020202020204" pitchFamily="34" charset="0"/>
                <a:cs typeface="Arial" panose="020B0604020202020204" pitchFamily="34" charset="0"/>
              </a:rPr>
              <a:t>Липень – початок реформи</a:t>
            </a:r>
            <a:endParaRPr lang="ru-RU" sz="3600" dirty="0">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normAutofit fontScale="55000" lnSpcReduction="20000"/>
          </a:bodyPr>
          <a:lstStyle/>
          <a:p>
            <a:pPr>
              <a:lnSpc>
                <a:spcPct val="120000"/>
              </a:lnSpc>
            </a:pPr>
            <a:r>
              <a:rPr lang="uk-UA" sz="3800" dirty="0" smtClean="0"/>
              <a:t>із комунальними некомерційними підприємствами Національною службою здоров’я будуть укладені договори</a:t>
            </a:r>
          </a:p>
          <a:p>
            <a:pPr>
              <a:lnSpc>
                <a:spcPct val="120000"/>
              </a:lnSpc>
            </a:pPr>
            <a:r>
              <a:rPr lang="uk-UA" sz="3800" dirty="0" smtClean="0"/>
              <a:t> оплата за договорами буде здійснюватися за тарифами</a:t>
            </a:r>
          </a:p>
          <a:p>
            <a:pPr>
              <a:lnSpc>
                <a:spcPct val="120000"/>
              </a:lnSpc>
            </a:pPr>
            <a:r>
              <a:rPr lang="uk-UA" sz="3800" dirty="0" smtClean="0"/>
              <a:t>тариф – ставка за одного пацієнта, який уклав декларацію – 370 грн за пацієнта на рік з віковими коефіцієнтами:</a:t>
            </a:r>
          </a:p>
          <a:p>
            <a:pPr marL="0" indent="0">
              <a:buNone/>
            </a:pPr>
            <a:r>
              <a:rPr lang="uk-UA" sz="3600" dirty="0" smtClean="0"/>
              <a:t>                    Діти:     </a:t>
            </a:r>
          </a:p>
          <a:p>
            <a:pPr marL="0" indent="0">
              <a:buNone/>
            </a:pPr>
            <a:r>
              <a:rPr lang="uk-UA" sz="3600" dirty="0" smtClean="0"/>
              <a:t>                        - до 5 років – 4,0;</a:t>
            </a:r>
          </a:p>
          <a:p>
            <a:pPr marL="0" indent="0">
              <a:buNone/>
            </a:pPr>
            <a:r>
              <a:rPr lang="uk-UA" sz="3600" dirty="0"/>
              <a:t> </a:t>
            </a:r>
            <a:r>
              <a:rPr lang="uk-UA" sz="3600" dirty="0" smtClean="0"/>
              <a:t>                       - 6-17 років – 2,2;</a:t>
            </a:r>
          </a:p>
          <a:p>
            <a:pPr marL="0" indent="0">
              <a:buNone/>
            </a:pPr>
            <a:r>
              <a:rPr lang="uk-UA" sz="3600" dirty="0" smtClean="0"/>
              <a:t>                   Дорослі:</a:t>
            </a:r>
          </a:p>
          <a:p>
            <a:pPr marL="0" indent="0">
              <a:buNone/>
            </a:pPr>
            <a:r>
              <a:rPr lang="uk-UA" sz="3600" dirty="0" smtClean="0"/>
              <a:t>                        - 18-39 років – 1,0</a:t>
            </a:r>
          </a:p>
          <a:p>
            <a:pPr marL="0" indent="0">
              <a:buNone/>
            </a:pPr>
            <a:r>
              <a:rPr lang="uk-UA" sz="3600" dirty="0" smtClean="0"/>
              <a:t>                        - 40-64 роки – 1,2;</a:t>
            </a:r>
          </a:p>
          <a:p>
            <a:pPr marL="0" indent="0">
              <a:buNone/>
            </a:pPr>
            <a:r>
              <a:rPr lang="uk-UA" sz="3600" dirty="0" smtClean="0"/>
              <a:t>                        - старше 65 років – 2,0</a:t>
            </a:r>
          </a:p>
          <a:p>
            <a:endParaRPr lang="uk-UA" dirty="0" smtClean="0"/>
          </a:p>
          <a:p>
            <a:endParaRPr lang="ru-RU" dirty="0"/>
          </a:p>
        </p:txBody>
      </p:sp>
    </p:spTree>
    <p:extLst>
      <p:ext uri="{BB962C8B-B14F-4D97-AF65-F5344CB8AC3E}">
        <p14:creationId xmlns="" xmlns:p14="http://schemas.microsoft.com/office/powerpoint/2010/main" val="3869050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6705" y="1296259"/>
            <a:ext cx="10129417" cy="4939814"/>
          </a:xfrm>
          <a:prstGeom prst="rect">
            <a:avLst/>
          </a:prstGeom>
        </p:spPr>
        <p:txBody>
          <a:bodyPr wrap="square">
            <a:spAutoFit/>
          </a:bodyPr>
          <a:lstStyle/>
          <a:p>
            <a:pPr algn="just"/>
            <a:endParaRPr lang="uk-UA" spc="15" dirty="0">
              <a:latin typeface="Arial" panose="020B0604020202020204" pitchFamily="34" charset="0"/>
              <a:cs typeface="Arial" panose="020B0604020202020204" pitchFamily="34" charset="0"/>
            </a:endParaRP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Спостереження за здоров'ям пацієнта, діагностика та лікування найбільш поширених </a:t>
            </a:r>
            <a:r>
              <a:rPr lang="uk-UA" sz="2000" spc="15" dirty="0" err="1">
                <a:latin typeface="Arial" panose="020B0604020202020204" pitchFamily="34" charset="0"/>
                <a:cs typeface="Arial" panose="020B0604020202020204" pitchFamily="34" charset="0"/>
              </a:rPr>
              <a:t>хвороб</a:t>
            </a:r>
            <a:r>
              <a:rPr lang="uk-UA" sz="2000" spc="15" dirty="0">
                <a:latin typeface="Arial" panose="020B0604020202020204" pitchFamily="34" charset="0"/>
                <a:cs typeface="Arial" panose="020B0604020202020204" pitchFamily="34" charset="0"/>
              </a:rPr>
              <a:t>, травм, отруєнь, патологічних станів;</a:t>
            </a:r>
          </a:p>
          <a:p>
            <a:pPr marL="285750" indent="-285750" algn="just">
              <a:lnSpc>
                <a:spcPct val="135000"/>
              </a:lnSpc>
              <a:spcBef>
                <a:spcPts val="0"/>
              </a:spcBef>
              <a:buFont typeface="Wingdings" panose="05000000000000000000" pitchFamily="2" charset="2"/>
              <a:buChar char="§"/>
            </a:pPr>
            <a:r>
              <a:rPr lang="uk-UA" sz="2000" spc="15" dirty="0" err="1">
                <a:latin typeface="Arial" panose="020B0604020202020204" pitchFamily="34" charset="0"/>
                <a:cs typeface="Arial" panose="020B0604020202020204" pitchFamily="34" charset="0"/>
              </a:rPr>
              <a:t>Профогляди</a:t>
            </a:r>
            <a:r>
              <a:rPr lang="uk-UA" sz="2000" spc="15" dirty="0">
                <a:latin typeface="Arial" panose="020B0604020202020204" pitchFamily="34" charset="0"/>
                <a:cs typeface="Arial" panose="020B0604020202020204" pitchFamily="34" charset="0"/>
              </a:rPr>
              <a:t> для семи груп ризику;</a:t>
            </a: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Рецепти на ліки, у тому числі за програмою «Доступні ліки»;</a:t>
            </a: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7 базових досліджень;</a:t>
            </a: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Вакцинація за календарем щеплення;</a:t>
            </a: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Знеболення;</a:t>
            </a: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Видача лікарняних та інших медичних довідок;</a:t>
            </a:r>
          </a:p>
          <a:p>
            <a:pPr marL="285750" indent="-285750" algn="just">
              <a:lnSpc>
                <a:spcPct val="135000"/>
              </a:lnSpc>
              <a:spcBef>
                <a:spcPts val="0"/>
              </a:spcBef>
              <a:buFont typeface="Wingdings" panose="05000000000000000000" pitchFamily="2" charset="2"/>
              <a:buChar char="§"/>
            </a:pPr>
            <a:r>
              <a:rPr lang="uk-UA" sz="2000" spc="15" dirty="0">
                <a:latin typeface="Arial" panose="020B0604020202020204" pitchFamily="34" charset="0"/>
                <a:cs typeface="Arial" panose="020B0604020202020204" pitchFamily="34" charset="0"/>
              </a:rPr>
              <a:t>Взяття </a:t>
            </a:r>
            <a:r>
              <a:rPr lang="uk-UA" sz="2000" spc="15" dirty="0" err="1">
                <a:latin typeface="Arial" panose="020B0604020202020204" pitchFamily="34" charset="0"/>
                <a:cs typeface="Arial" panose="020B0604020202020204" pitchFamily="34" charset="0"/>
              </a:rPr>
              <a:t>біоматеріалів</a:t>
            </a:r>
            <a:r>
              <a:rPr lang="uk-UA" sz="2000" spc="15" dirty="0">
                <a:latin typeface="Arial" panose="020B0604020202020204" pitchFamily="34" charset="0"/>
                <a:cs typeface="Arial" panose="020B0604020202020204" pitchFamily="34" charset="0"/>
              </a:rPr>
              <a:t> та медичні втручання. </a:t>
            </a:r>
            <a:r>
              <a:rPr lang="uk-UA" sz="2000" spc="15" dirty="0" smtClean="0">
                <a:latin typeface="Arial" panose="020B0604020202020204" pitchFamily="34" charset="0"/>
                <a:cs typeface="Arial" panose="020B0604020202020204" pitchFamily="34" charset="0"/>
              </a:rPr>
              <a:t> </a:t>
            </a:r>
          </a:p>
          <a:p>
            <a:pPr marL="285750" indent="-285750" algn="ctr">
              <a:lnSpc>
                <a:spcPct val="135000"/>
              </a:lnSpc>
              <a:spcBef>
                <a:spcPts val="0"/>
              </a:spcBef>
            </a:pPr>
            <a:r>
              <a:rPr lang="uk-UA" sz="2000" b="1" spc="15" dirty="0" smtClean="0">
                <a:latin typeface="Arial" panose="020B0604020202020204" pitchFamily="34" charset="0"/>
                <a:cs typeface="Arial" panose="020B0604020202020204" pitchFamily="34" charset="0"/>
              </a:rPr>
              <a:t> Наказ МОЗ України від 19.03.2018 № 504 </a:t>
            </a:r>
            <a:r>
              <a:rPr lang="uk-UA" sz="2000" b="1" spc="15" dirty="0" err="1" smtClean="0">
                <a:latin typeface="Arial" panose="020B0604020202020204" pitchFamily="34" charset="0"/>
                <a:cs typeface="Arial" panose="020B0604020202020204" pitchFamily="34" charset="0"/>
              </a:rPr>
              <a:t>“Про</a:t>
            </a:r>
            <a:r>
              <a:rPr lang="uk-UA" sz="2000" b="1" spc="15" dirty="0" smtClean="0">
                <a:latin typeface="Arial" panose="020B0604020202020204" pitchFamily="34" charset="0"/>
                <a:cs typeface="Arial" panose="020B0604020202020204" pitchFamily="34" charset="0"/>
              </a:rPr>
              <a:t> </a:t>
            </a:r>
            <a:r>
              <a:rPr lang="uk-UA" sz="2000" b="1" spc="15" smtClean="0">
                <a:latin typeface="Arial" panose="020B0604020202020204" pitchFamily="34" charset="0"/>
                <a:cs typeface="Arial" panose="020B0604020202020204" pitchFamily="34" charset="0"/>
              </a:rPr>
              <a:t>затвердження Порядку </a:t>
            </a:r>
            <a:r>
              <a:rPr lang="uk-UA" sz="2000" b="1" spc="15" dirty="0" smtClean="0">
                <a:latin typeface="Arial" panose="020B0604020202020204" pitchFamily="34" charset="0"/>
                <a:cs typeface="Arial" panose="020B0604020202020204" pitchFamily="34" charset="0"/>
              </a:rPr>
              <a:t>надання первинної медичної </a:t>
            </a:r>
            <a:r>
              <a:rPr lang="uk-UA" sz="2000" b="1" spc="15" dirty="0" err="1" smtClean="0">
                <a:latin typeface="Arial" panose="020B0604020202020204" pitchFamily="34" charset="0"/>
                <a:cs typeface="Arial" panose="020B0604020202020204" pitchFamily="34" charset="0"/>
              </a:rPr>
              <a:t>допомоги”</a:t>
            </a:r>
            <a:endParaRPr lang="ru-RU" sz="2000" b="1" dirty="0">
              <a:latin typeface="Arial" panose="020B0604020202020204" pitchFamily="34" charset="0"/>
              <a:cs typeface="Arial" panose="020B0604020202020204" pitchFamily="34" charset="0"/>
            </a:endParaRPr>
          </a:p>
        </p:txBody>
      </p:sp>
      <p:sp>
        <p:nvSpPr>
          <p:cNvPr id="2" name="TextBox 1"/>
          <p:cNvSpPr txBox="1"/>
          <p:nvPr/>
        </p:nvSpPr>
        <p:spPr>
          <a:xfrm>
            <a:off x="1722256" y="541286"/>
            <a:ext cx="9203866" cy="830997"/>
          </a:xfrm>
          <a:prstGeom prst="rect">
            <a:avLst/>
          </a:prstGeom>
          <a:noFill/>
        </p:spPr>
        <p:txBody>
          <a:bodyPr wrap="none" rtlCol="0">
            <a:spAutoFit/>
          </a:bodyPr>
          <a:lstStyle/>
          <a:p>
            <a:pPr algn="ctr"/>
            <a:r>
              <a:rPr lang="uk-UA" sz="2400" b="1" dirty="0" smtClean="0">
                <a:latin typeface="Arial" panose="020B0604020202020204" pitchFamily="34" charset="0"/>
                <a:cs typeface="Arial" panose="020B0604020202020204" pitchFamily="34" charset="0"/>
              </a:rPr>
              <a:t>Обов'язки лікаря з надання первинної медичної допомоги </a:t>
            </a:r>
          </a:p>
          <a:p>
            <a:pPr algn="ctr"/>
            <a:r>
              <a:rPr lang="uk-UA" sz="2400" b="1" dirty="0" smtClean="0">
                <a:latin typeface="Arial" panose="020B0604020202020204" pitchFamily="34" charset="0"/>
                <a:cs typeface="Arial" panose="020B0604020202020204" pitchFamily="34" charset="0"/>
              </a:rPr>
              <a:t>(сімейний лікар, терапевт, педіатр)  </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503349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683637" y="178788"/>
            <a:ext cx="8824725" cy="6500423"/>
          </a:xfrm>
          <a:prstGeom prst="rect">
            <a:avLst/>
          </a:prstGeom>
        </p:spPr>
      </p:pic>
    </p:spTree>
    <p:extLst>
      <p:ext uri="{BB962C8B-B14F-4D97-AF65-F5344CB8AC3E}">
        <p14:creationId xmlns="" xmlns:p14="http://schemas.microsoft.com/office/powerpoint/2010/main" val="295445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55658" y="76511"/>
            <a:ext cx="4828675" cy="6781488"/>
          </a:xfrm>
          <a:prstGeom prst="rect">
            <a:avLst/>
          </a:prstGeom>
        </p:spPr>
      </p:pic>
    </p:spTree>
    <p:extLst>
      <p:ext uri="{BB962C8B-B14F-4D97-AF65-F5344CB8AC3E}">
        <p14:creationId xmlns="" xmlns:p14="http://schemas.microsoft.com/office/powerpoint/2010/main" val="66279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7913" y="315121"/>
            <a:ext cx="11036174" cy="6047112"/>
          </a:xfrm>
          <a:prstGeom prst="rect">
            <a:avLst/>
          </a:prstGeom>
        </p:spPr>
      </p:pic>
    </p:spTree>
    <p:extLst>
      <p:ext uri="{BB962C8B-B14F-4D97-AF65-F5344CB8AC3E}">
        <p14:creationId xmlns="" xmlns:p14="http://schemas.microsoft.com/office/powerpoint/2010/main" val="44268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t="3118" r="-96"/>
          <a:stretch/>
        </p:blipFill>
        <p:spPr>
          <a:xfrm>
            <a:off x="1315770" y="208230"/>
            <a:ext cx="9394479" cy="6577343"/>
          </a:xfrm>
          <a:prstGeom prst="rect">
            <a:avLst/>
          </a:prstGeom>
        </p:spPr>
      </p:pic>
    </p:spTree>
    <p:extLst>
      <p:ext uri="{BB962C8B-B14F-4D97-AF65-F5344CB8AC3E}">
        <p14:creationId xmlns="" xmlns:p14="http://schemas.microsoft.com/office/powerpoint/2010/main" val="322621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 xmlns:a14="http://schemas.microsoft.com/office/drawing/2010/main" val="0"/>
              </a:ext>
            </a:extLst>
          </a:blip>
          <a:srcRect t="961" r="-82"/>
          <a:stretch/>
        </p:blipFill>
        <p:spPr>
          <a:xfrm>
            <a:off x="1625651" y="1557196"/>
            <a:ext cx="8940698" cy="5125967"/>
          </a:xfrm>
          <a:prstGeom prst="rect">
            <a:avLst/>
          </a:prstGeom>
        </p:spPr>
      </p:pic>
      <p:sp>
        <p:nvSpPr>
          <p:cNvPr id="3" name="TextBox 2"/>
          <p:cNvSpPr txBox="1"/>
          <p:nvPr/>
        </p:nvSpPr>
        <p:spPr>
          <a:xfrm>
            <a:off x="792304" y="506995"/>
            <a:ext cx="10607391" cy="923330"/>
          </a:xfrm>
          <a:prstGeom prst="rect">
            <a:avLst/>
          </a:prstGeom>
          <a:noFill/>
        </p:spPr>
        <p:txBody>
          <a:bodyPr wrap="none" rtlCol="0">
            <a:spAutoFit/>
          </a:bodyPr>
          <a:lstStyle/>
          <a:p>
            <a:pPr algn="ctr"/>
            <a:r>
              <a:rPr lang="uk-UA" sz="5400" dirty="0" smtClean="0">
                <a:latin typeface="Monotype Corsiva" panose="03010101010201010101" pitchFamily="66" charset="0"/>
              </a:rPr>
              <a:t>Бажаємо Вам усім обрати свого лікаря!</a:t>
            </a:r>
            <a:endParaRPr lang="ru-RU" sz="5400" dirty="0">
              <a:latin typeface="Monotype Corsiva" panose="03010101010201010101" pitchFamily="66" charset="0"/>
            </a:endParaRPr>
          </a:p>
        </p:txBody>
      </p:sp>
    </p:spTree>
    <p:extLst>
      <p:ext uri="{BB962C8B-B14F-4D97-AF65-F5344CB8AC3E}">
        <p14:creationId xmlns="" xmlns:p14="http://schemas.microsoft.com/office/powerpoint/2010/main" val="137155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20344"/>
            <a:ext cx="7668895" cy="697230"/>
          </a:xfrm>
          <a:prstGeom prst="rect">
            <a:avLst/>
          </a:prstGeom>
        </p:spPr>
        <p:txBody>
          <a:bodyPr vert="horz" wrap="square" lIns="0" tIns="13335" rIns="0" bIns="0" rtlCol="0">
            <a:spAutoFit/>
          </a:bodyPr>
          <a:lstStyle/>
          <a:p>
            <a:pPr marL="12700">
              <a:lnSpc>
                <a:spcPct val="100000"/>
              </a:lnSpc>
              <a:spcBef>
                <a:spcPts val="105"/>
              </a:spcBef>
            </a:pPr>
            <a:r>
              <a:rPr sz="4400" b="0" spc="220" dirty="0">
                <a:latin typeface="Georgia"/>
                <a:cs typeface="Georgia"/>
              </a:rPr>
              <a:t>Законодавче</a:t>
            </a:r>
            <a:r>
              <a:rPr sz="4400" b="0" spc="260" dirty="0">
                <a:latin typeface="Georgia"/>
                <a:cs typeface="Georgia"/>
              </a:rPr>
              <a:t> </a:t>
            </a:r>
            <a:r>
              <a:rPr sz="4400" b="0" spc="155" dirty="0">
                <a:latin typeface="Georgia"/>
                <a:cs typeface="Georgia"/>
              </a:rPr>
              <a:t>забезпечення</a:t>
            </a:r>
            <a:endParaRPr sz="4400">
              <a:latin typeface="Georgia"/>
              <a:cs typeface="Georgia"/>
            </a:endParaRPr>
          </a:p>
        </p:txBody>
      </p:sp>
      <p:sp>
        <p:nvSpPr>
          <p:cNvPr id="3" name="object 3"/>
          <p:cNvSpPr txBox="1"/>
          <p:nvPr/>
        </p:nvSpPr>
        <p:spPr>
          <a:xfrm>
            <a:off x="4655946" y="1409141"/>
            <a:ext cx="6851008" cy="1855470"/>
          </a:xfrm>
          <a:prstGeom prst="rect">
            <a:avLst/>
          </a:prstGeom>
        </p:spPr>
        <p:txBody>
          <a:bodyPr vert="horz" wrap="square" lIns="0" tIns="12700" rIns="0" bIns="0" rtlCol="0">
            <a:spAutoFit/>
          </a:bodyPr>
          <a:lstStyle/>
          <a:p>
            <a:pPr marL="12700">
              <a:lnSpc>
                <a:spcPts val="2595"/>
              </a:lnSpc>
              <a:spcBef>
                <a:spcPts val="100"/>
              </a:spcBef>
              <a:tabLst>
                <a:tab pos="3159760" algn="l"/>
              </a:tabLst>
            </a:pPr>
            <a:r>
              <a:rPr sz="2400" spc="130" dirty="0">
                <a:latin typeface="Georgia"/>
                <a:cs typeface="Georgia"/>
              </a:rPr>
              <a:t>6 </a:t>
            </a:r>
            <a:r>
              <a:rPr sz="2400" spc="114" dirty="0">
                <a:latin typeface="Georgia"/>
                <a:cs typeface="Georgia"/>
              </a:rPr>
              <a:t>квітня</a:t>
            </a:r>
            <a:r>
              <a:rPr sz="2400" spc="235" dirty="0">
                <a:latin typeface="Georgia"/>
                <a:cs typeface="Georgia"/>
              </a:rPr>
              <a:t> </a:t>
            </a:r>
            <a:r>
              <a:rPr sz="2400" spc="220" dirty="0">
                <a:latin typeface="Georgia"/>
                <a:cs typeface="Georgia"/>
              </a:rPr>
              <a:t>2017</a:t>
            </a:r>
            <a:r>
              <a:rPr sz="2400" spc="190" dirty="0">
                <a:latin typeface="Georgia"/>
                <a:cs typeface="Georgia"/>
              </a:rPr>
              <a:t> </a:t>
            </a:r>
            <a:r>
              <a:rPr sz="2400" spc="105" dirty="0">
                <a:latin typeface="Georgia"/>
                <a:cs typeface="Georgia"/>
              </a:rPr>
              <a:t>року	</a:t>
            </a:r>
            <a:r>
              <a:rPr sz="2400" spc="5" dirty="0">
                <a:latin typeface="Georgia"/>
                <a:cs typeface="Georgia"/>
              </a:rPr>
              <a:t>було </a:t>
            </a:r>
            <a:r>
              <a:rPr sz="2400" spc="100" dirty="0">
                <a:latin typeface="Georgia"/>
                <a:cs typeface="Georgia"/>
              </a:rPr>
              <a:t>прийнято</a:t>
            </a:r>
            <a:r>
              <a:rPr sz="2400" spc="315" dirty="0">
                <a:latin typeface="Georgia"/>
                <a:cs typeface="Georgia"/>
              </a:rPr>
              <a:t> </a:t>
            </a:r>
            <a:r>
              <a:rPr sz="2400" spc="114" dirty="0">
                <a:latin typeface="Georgia"/>
                <a:cs typeface="Georgia"/>
              </a:rPr>
              <a:t>Закон</a:t>
            </a:r>
            <a:endParaRPr sz="2400" dirty="0">
              <a:latin typeface="Georgia"/>
              <a:cs typeface="Georgia"/>
            </a:endParaRPr>
          </a:p>
          <a:p>
            <a:pPr marL="12700" marR="570865">
              <a:lnSpc>
                <a:spcPts val="2300"/>
              </a:lnSpc>
              <a:spcBef>
                <a:spcPts val="275"/>
              </a:spcBef>
            </a:pPr>
            <a:r>
              <a:rPr sz="2400" spc="90" dirty="0" err="1">
                <a:latin typeface="Georgia"/>
                <a:cs typeface="Georgia"/>
              </a:rPr>
              <a:t>України</a:t>
            </a:r>
            <a:r>
              <a:rPr sz="2400" spc="90" dirty="0">
                <a:latin typeface="Georgia"/>
                <a:cs typeface="Georgia"/>
              </a:rPr>
              <a:t> </a:t>
            </a:r>
            <a:r>
              <a:rPr lang="uk-UA" sz="2400" spc="90" dirty="0" smtClean="0">
                <a:latin typeface="Georgia"/>
                <a:cs typeface="Georgia"/>
              </a:rPr>
              <a:t>"</a:t>
            </a:r>
            <a:r>
              <a:rPr sz="2400" spc="35" dirty="0" err="1" smtClean="0">
                <a:latin typeface="Georgia"/>
                <a:cs typeface="Georgia"/>
              </a:rPr>
              <a:t>Про</a:t>
            </a:r>
            <a:r>
              <a:rPr sz="2400" spc="35" dirty="0" smtClean="0">
                <a:latin typeface="Georgia"/>
                <a:cs typeface="Georgia"/>
              </a:rPr>
              <a:t> </a:t>
            </a:r>
            <a:r>
              <a:rPr sz="2400" spc="110" dirty="0">
                <a:latin typeface="Georgia"/>
                <a:cs typeface="Georgia"/>
              </a:rPr>
              <a:t>внесення </a:t>
            </a:r>
            <a:r>
              <a:rPr sz="2400" spc="50" dirty="0">
                <a:latin typeface="Georgia"/>
                <a:cs typeface="Georgia"/>
              </a:rPr>
              <a:t>змін </a:t>
            </a:r>
            <a:r>
              <a:rPr sz="2400" spc="85" dirty="0">
                <a:latin typeface="Georgia"/>
                <a:cs typeface="Georgia"/>
              </a:rPr>
              <a:t>до </a:t>
            </a:r>
            <a:r>
              <a:rPr sz="2400" spc="114" dirty="0">
                <a:latin typeface="Georgia"/>
                <a:cs typeface="Georgia"/>
              </a:rPr>
              <a:t>деяких  </a:t>
            </a:r>
            <a:r>
              <a:rPr sz="2400" spc="110" dirty="0">
                <a:latin typeface="Georgia"/>
                <a:cs typeface="Georgia"/>
              </a:rPr>
              <a:t>законодавчих </a:t>
            </a:r>
            <a:r>
              <a:rPr sz="2400" spc="135" dirty="0">
                <a:latin typeface="Georgia"/>
                <a:cs typeface="Georgia"/>
              </a:rPr>
              <a:t>актів </a:t>
            </a:r>
            <a:r>
              <a:rPr sz="2400" spc="90" dirty="0">
                <a:latin typeface="Georgia"/>
                <a:cs typeface="Georgia"/>
              </a:rPr>
              <a:t>України</a:t>
            </a:r>
            <a:r>
              <a:rPr sz="2400" spc="300" dirty="0">
                <a:latin typeface="Georgia"/>
                <a:cs typeface="Georgia"/>
              </a:rPr>
              <a:t> </a:t>
            </a:r>
            <a:r>
              <a:rPr sz="2400" spc="75" dirty="0">
                <a:latin typeface="Georgia"/>
                <a:cs typeface="Georgia"/>
              </a:rPr>
              <a:t>щодо</a:t>
            </a:r>
            <a:endParaRPr sz="2400" dirty="0">
              <a:latin typeface="Georgia"/>
              <a:cs typeface="Georgia"/>
            </a:endParaRPr>
          </a:p>
          <a:p>
            <a:pPr marL="12700" marR="302895" algn="just">
              <a:lnSpc>
                <a:spcPct val="80000"/>
              </a:lnSpc>
              <a:spcBef>
                <a:spcPts val="25"/>
              </a:spcBef>
            </a:pPr>
            <a:r>
              <a:rPr sz="2400" spc="80" dirty="0">
                <a:latin typeface="Georgia"/>
                <a:cs typeface="Georgia"/>
              </a:rPr>
              <a:t>удосконалення </a:t>
            </a:r>
            <a:r>
              <a:rPr sz="2400" spc="130" dirty="0">
                <a:latin typeface="Georgia"/>
                <a:cs typeface="Georgia"/>
              </a:rPr>
              <a:t>законодавства </a:t>
            </a:r>
            <a:r>
              <a:rPr sz="2400" spc="15" dirty="0">
                <a:latin typeface="Georgia"/>
                <a:cs typeface="Georgia"/>
              </a:rPr>
              <a:t>з </a:t>
            </a:r>
            <a:r>
              <a:rPr sz="2400" spc="114" dirty="0">
                <a:latin typeface="Georgia"/>
                <a:cs typeface="Georgia"/>
              </a:rPr>
              <a:t>питань  </a:t>
            </a:r>
            <a:r>
              <a:rPr sz="2400" spc="60" dirty="0">
                <a:latin typeface="Georgia"/>
                <a:cs typeface="Georgia"/>
              </a:rPr>
              <a:t>діяльності </a:t>
            </a:r>
            <a:r>
              <a:rPr sz="2400" spc="85" dirty="0">
                <a:latin typeface="Georgia"/>
                <a:cs typeface="Georgia"/>
              </a:rPr>
              <a:t>закладів </a:t>
            </a:r>
            <a:r>
              <a:rPr sz="2400" spc="75" dirty="0" err="1">
                <a:latin typeface="Georgia"/>
                <a:cs typeface="Georgia"/>
              </a:rPr>
              <a:t>охорони</a:t>
            </a:r>
            <a:r>
              <a:rPr sz="2400" spc="75" dirty="0">
                <a:latin typeface="Georgia"/>
                <a:cs typeface="Georgia"/>
              </a:rPr>
              <a:t> </a:t>
            </a:r>
            <a:r>
              <a:rPr sz="2400" spc="75" dirty="0" err="1" smtClean="0">
                <a:latin typeface="Georgia"/>
                <a:cs typeface="Georgia"/>
              </a:rPr>
              <a:t>здоров’я</a:t>
            </a:r>
            <a:r>
              <a:rPr lang="uk-UA" sz="2400" spc="75" dirty="0" smtClean="0">
                <a:latin typeface="Georgia"/>
                <a:cs typeface="Georgia"/>
              </a:rPr>
              <a:t>"</a:t>
            </a:r>
            <a:r>
              <a:rPr sz="2400" spc="75" dirty="0" smtClean="0">
                <a:latin typeface="Georgia"/>
                <a:cs typeface="Georgia"/>
              </a:rPr>
              <a:t> </a:t>
            </a:r>
            <a:endParaRPr lang="uk-UA" sz="2400" spc="75" dirty="0" smtClean="0">
              <a:latin typeface="Georgia"/>
              <a:cs typeface="Georgia"/>
            </a:endParaRPr>
          </a:p>
          <a:p>
            <a:pPr marL="12700" marR="302895" algn="just">
              <a:lnSpc>
                <a:spcPct val="80000"/>
              </a:lnSpc>
              <a:spcBef>
                <a:spcPts val="25"/>
              </a:spcBef>
            </a:pPr>
            <a:r>
              <a:rPr sz="2400" spc="-390" dirty="0" smtClean="0">
                <a:latin typeface="Georgia"/>
                <a:cs typeface="Georgia"/>
              </a:rPr>
              <a:t>№  </a:t>
            </a:r>
            <a:r>
              <a:rPr lang="uk-UA" sz="2400" spc="-390" dirty="0" smtClean="0">
                <a:latin typeface="Georgia"/>
                <a:cs typeface="Georgia"/>
              </a:rPr>
              <a:t> </a:t>
            </a:r>
            <a:r>
              <a:rPr sz="2400" spc="15" dirty="0" smtClean="0">
                <a:latin typeface="Georgia"/>
                <a:cs typeface="Georgia"/>
              </a:rPr>
              <a:t>2002-VIII</a:t>
            </a:r>
            <a:r>
              <a:rPr sz="2400" spc="15" dirty="0">
                <a:latin typeface="Georgia"/>
                <a:cs typeface="Georgia"/>
              </a:rPr>
              <a:t>.</a:t>
            </a:r>
            <a:endParaRPr sz="2400" dirty="0">
              <a:latin typeface="Georgia"/>
              <a:cs typeface="Georgia"/>
            </a:endParaRPr>
          </a:p>
        </p:txBody>
      </p:sp>
      <p:sp>
        <p:nvSpPr>
          <p:cNvPr id="4" name="object 4"/>
          <p:cNvSpPr txBox="1"/>
          <p:nvPr/>
        </p:nvSpPr>
        <p:spPr>
          <a:xfrm>
            <a:off x="4655946" y="3712845"/>
            <a:ext cx="6501765" cy="2694940"/>
          </a:xfrm>
          <a:prstGeom prst="rect">
            <a:avLst/>
          </a:prstGeom>
        </p:spPr>
        <p:txBody>
          <a:bodyPr vert="horz" wrap="square" lIns="0" tIns="85725" rIns="0" bIns="0" rtlCol="0">
            <a:spAutoFit/>
          </a:bodyPr>
          <a:lstStyle/>
          <a:p>
            <a:pPr marL="12700" marR="5080">
              <a:lnSpc>
                <a:spcPct val="80000"/>
              </a:lnSpc>
              <a:spcBef>
                <a:spcPts val="675"/>
              </a:spcBef>
            </a:pPr>
            <a:r>
              <a:rPr sz="2400" spc="100" dirty="0">
                <a:latin typeface="Georgia"/>
                <a:cs typeface="Georgia"/>
              </a:rPr>
              <a:t>Законом </a:t>
            </a:r>
            <a:r>
              <a:rPr sz="2400" spc="95" dirty="0">
                <a:latin typeface="Georgia"/>
                <a:cs typeface="Georgia"/>
              </a:rPr>
              <a:t>визначено, </a:t>
            </a:r>
            <a:r>
              <a:rPr sz="2400" spc="75" dirty="0">
                <a:latin typeface="Georgia"/>
                <a:cs typeface="Georgia"/>
              </a:rPr>
              <a:t>що </a:t>
            </a:r>
            <a:r>
              <a:rPr sz="2400" spc="95" dirty="0">
                <a:latin typeface="Georgia"/>
                <a:cs typeface="Georgia"/>
              </a:rPr>
              <a:t>за </a:t>
            </a:r>
            <a:r>
              <a:rPr sz="2400" spc="80" dirty="0">
                <a:latin typeface="Georgia"/>
                <a:cs typeface="Georgia"/>
              </a:rPr>
              <a:t>організаційно-  </a:t>
            </a:r>
            <a:r>
              <a:rPr sz="2400" spc="130" dirty="0">
                <a:latin typeface="Georgia"/>
                <a:cs typeface="Georgia"/>
              </a:rPr>
              <a:t>правовою </a:t>
            </a:r>
            <a:r>
              <a:rPr sz="2400" spc="105" dirty="0">
                <a:latin typeface="Georgia"/>
                <a:cs typeface="Georgia"/>
              </a:rPr>
              <a:t>формою </a:t>
            </a:r>
            <a:r>
              <a:rPr sz="2400" spc="80" dirty="0">
                <a:latin typeface="Georgia"/>
                <a:cs typeface="Georgia"/>
              </a:rPr>
              <a:t>заклади </a:t>
            </a:r>
            <a:r>
              <a:rPr sz="2400" spc="75" dirty="0">
                <a:latin typeface="Georgia"/>
                <a:cs typeface="Georgia"/>
              </a:rPr>
              <a:t>охорони  здоров’я </a:t>
            </a:r>
            <a:r>
              <a:rPr sz="2400" spc="65" dirty="0">
                <a:latin typeface="Georgia"/>
                <a:cs typeface="Georgia"/>
              </a:rPr>
              <a:t>комунальної </a:t>
            </a:r>
            <a:r>
              <a:rPr sz="2400" spc="85" dirty="0">
                <a:latin typeface="Georgia"/>
                <a:cs typeface="Georgia"/>
              </a:rPr>
              <a:t>власності </a:t>
            </a:r>
            <a:r>
              <a:rPr sz="2400" spc="105" dirty="0">
                <a:latin typeface="Georgia"/>
                <a:cs typeface="Georgia"/>
              </a:rPr>
              <a:t>можуть  </a:t>
            </a:r>
            <a:r>
              <a:rPr sz="2400" spc="130" dirty="0">
                <a:latin typeface="Georgia"/>
                <a:cs typeface="Georgia"/>
              </a:rPr>
              <a:t>утворюватися </a:t>
            </a:r>
            <a:r>
              <a:rPr sz="2400" spc="160" dirty="0">
                <a:latin typeface="Georgia"/>
                <a:cs typeface="Georgia"/>
              </a:rPr>
              <a:t>та </a:t>
            </a:r>
            <a:r>
              <a:rPr sz="2400" spc="120" dirty="0">
                <a:latin typeface="Georgia"/>
                <a:cs typeface="Georgia"/>
              </a:rPr>
              <a:t>функціонувати </a:t>
            </a:r>
            <a:r>
              <a:rPr sz="2400" spc="130" dirty="0">
                <a:latin typeface="Georgia"/>
                <a:cs typeface="Georgia"/>
              </a:rPr>
              <a:t>як  </a:t>
            </a:r>
            <a:r>
              <a:rPr sz="2400" spc="65" dirty="0">
                <a:latin typeface="Georgia"/>
                <a:cs typeface="Georgia"/>
              </a:rPr>
              <a:t>комунальні </a:t>
            </a:r>
            <a:r>
              <a:rPr sz="2400" spc="85" dirty="0">
                <a:latin typeface="Georgia"/>
                <a:cs typeface="Georgia"/>
              </a:rPr>
              <a:t>некомерційні</a:t>
            </a:r>
            <a:r>
              <a:rPr sz="2400" spc="335" dirty="0">
                <a:latin typeface="Georgia"/>
                <a:cs typeface="Georgia"/>
              </a:rPr>
              <a:t> </a:t>
            </a:r>
            <a:r>
              <a:rPr sz="2400" spc="114" dirty="0">
                <a:latin typeface="Georgia"/>
                <a:cs typeface="Georgia"/>
              </a:rPr>
              <a:t>підприємства</a:t>
            </a:r>
            <a:endParaRPr sz="2400" dirty="0">
              <a:latin typeface="Georgia"/>
              <a:cs typeface="Georgia"/>
            </a:endParaRPr>
          </a:p>
          <a:p>
            <a:pPr marL="12700">
              <a:lnSpc>
                <a:spcPct val="100000"/>
              </a:lnSpc>
              <a:spcBef>
                <a:spcPts val="420"/>
              </a:spcBef>
            </a:pPr>
            <a:endParaRPr sz="2400" dirty="0">
              <a:latin typeface="Courier New"/>
              <a:cs typeface="Courier New"/>
            </a:endParaRPr>
          </a:p>
          <a:p>
            <a:pPr marL="12700">
              <a:lnSpc>
                <a:spcPts val="2595"/>
              </a:lnSpc>
              <a:spcBef>
                <a:spcPts val="430"/>
              </a:spcBef>
            </a:pPr>
            <a:r>
              <a:rPr sz="2400" b="1" spc="-5" dirty="0">
                <a:solidFill>
                  <a:srgbClr val="1F3863"/>
                </a:solidFill>
                <a:latin typeface="Georgia"/>
                <a:cs typeface="Georgia"/>
              </a:rPr>
              <a:t>Встановлено </a:t>
            </a:r>
            <a:r>
              <a:rPr sz="2400" b="1" spc="-95" dirty="0">
                <a:solidFill>
                  <a:srgbClr val="1F3863"/>
                </a:solidFill>
                <a:latin typeface="Georgia"/>
                <a:cs typeface="Georgia"/>
              </a:rPr>
              <a:t>«пільговий» </a:t>
            </a:r>
            <a:r>
              <a:rPr sz="2400" b="1" spc="15" dirty="0">
                <a:solidFill>
                  <a:srgbClr val="1F3863"/>
                </a:solidFill>
                <a:latin typeface="Georgia"/>
                <a:cs typeface="Georgia"/>
              </a:rPr>
              <a:t>період</a:t>
            </a:r>
            <a:r>
              <a:rPr sz="2400" b="1" spc="90" dirty="0">
                <a:solidFill>
                  <a:srgbClr val="1F3863"/>
                </a:solidFill>
                <a:latin typeface="Georgia"/>
                <a:cs typeface="Georgia"/>
              </a:rPr>
              <a:t> </a:t>
            </a:r>
            <a:r>
              <a:rPr sz="2400" b="1" spc="-10" dirty="0">
                <a:solidFill>
                  <a:srgbClr val="1F3863"/>
                </a:solidFill>
                <a:latin typeface="Georgia"/>
                <a:cs typeface="Georgia"/>
              </a:rPr>
              <a:t>для</a:t>
            </a:r>
            <a:endParaRPr sz="2400" dirty="0">
              <a:latin typeface="Georgia"/>
              <a:cs typeface="Georgia"/>
            </a:endParaRPr>
          </a:p>
          <a:p>
            <a:pPr marL="12700">
              <a:lnSpc>
                <a:spcPts val="2595"/>
              </a:lnSpc>
            </a:pPr>
            <a:r>
              <a:rPr sz="2400" b="1" spc="-10" dirty="0">
                <a:solidFill>
                  <a:srgbClr val="1F3863"/>
                </a:solidFill>
                <a:latin typeface="Georgia"/>
                <a:cs typeface="Georgia"/>
              </a:rPr>
              <a:t>реорганізації </a:t>
            </a:r>
            <a:r>
              <a:rPr sz="2400" b="1" spc="60" dirty="0">
                <a:solidFill>
                  <a:srgbClr val="1F3863"/>
                </a:solidFill>
                <a:latin typeface="Georgia"/>
                <a:cs typeface="Georgia"/>
              </a:rPr>
              <a:t>до </a:t>
            </a:r>
            <a:r>
              <a:rPr sz="2400" b="1" spc="240" dirty="0">
                <a:solidFill>
                  <a:srgbClr val="1F3863"/>
                </a:solidFill>
                <a:latin typeface="Georgia"/>
                <a:cs typeface="Georgia"/>
              </a:rPr>
              <a:t>31 </a:t>
            </a:r>
            <a:r>
              <a:rPr sz="2400" b="1" spc="55" dirty="0">
                <a:solidFill>
                  <a:srgbClr val="1F3863"/>
                </a:solidFill>
                <a:latin typeface="Georgia"/>
                <a:cs typeface="Georgia"/>
              </a:rPr>
              <a:t>грудня </a:t>
            </a:r>
            <a:r>
              <a:rPr sz="2400" b="1" spc="80" dirty="0">
                <a:solidFill>
                  <a:srgbClr val="1F3863"/>
                </a:solidFill>
                <a:latin typeface="Georgia"/>
                <a:cs typeface="Georgia"/>
              </a:rPr>
              <a:t>2018</a:t>
            </a:r>
            <a:r>
              <a:rPr sz="2400" b="1" spc="65" dirty="0">
                <a:solidFill>
                  <a:srgbClr val="1F3863"/>
                </a:solidFill>
                <a:latin typeface="Georgia"/>
                <a:cs typeface="Georgia"/>
              </a:rPr>
              <a:t> </a:t>
            </a:r>
            <a:r>
              <a:rPr sz="2400" b="1" spc="20" dirty="0">
                <a:solidFill>
                  <a:srgbClr val="1F3863"/>
                </a:solidFill>
                <a:latin typeface="Georgia"/>
                <a:cs typeface="Georgia"/>
              </a:rPr>
              <a:t>року</a:t>
            </a:r>
            <a:endParaRPr sz="2400" dirty="0">
              <a:latin typeface="Georgia"/>
              <a:cs typeface="Georgia"/>
            </a:endParaRPr>
          </a:p>
        </p:txBody>
      </p:sp>
      <p:sp>
        <p:nvSpPr>
          <p:cNvPr id="5" name="object 5"/>
          <p:cNvSpPr/>
          <p:nvPr/>
        </p:nvSpPr>
        <p:spPr>
          <a:xfrm>
            <a:off x="981455" y="1461516"/>
            <a:ext cx="3375660" cy="226771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 xmlns:p14="http://schemas.microsoft.com/office/powerpoint/2010/main" val="1269100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4154" y="335280"/>
            <a:ext cx="11316831" cy="6264696"/>
          </a:xfrm>
        </p:spPr>
        <p:txBody>
          <a:bodyPr>
            <a:normAutofit fontScale="92500" lnSpcReduction="10000"/>
          </a:bodyPr>
          <a:lstStyle/>
          <a:p>
            <a:pPr algn="just">
              <a:lnSpc>
                <a:spcPct val="100000"/>
              </a:lnSpc>
              <a:spcBef>
                <a:spcPts val="0"/>
              </a:spcBef>
            </a:pPr>
            <a:r>
              <a:rPr lang="uk-UA" dirty="0" smtClean="0">
                <a:latin typeface="Arial" panose="020B0604020202020204" pitchFamily="34" charset="0"/>
                <a:cs typeface="Arial" panose="020B0604020202020204" pitchFamily="34" charset="0"/>
              </a:rPr>
              <a:t>19 жовтня 2017 року прийнято Закон України «Про державні фінансові гарантії медичного обслуговування населення» </a:t>
            </a:r>
          </a:p>
          <a:p>
            <a:pPr marL="0" indent="0">
              <a:lnSpc>
                <a:spcPct val="100000"/>
              </a:lnSpc>
              <a:spcBef>
                <a:spcPts val="0"/>
              </a:spcBef>
              <a:buNone/>
            </a:pPr>
            <a:r>
              <a:rPr lang="uk-UA" dirty="0" smtClean="0">
                <a:latin typeface="Arial" panose="020B0604020202020204" pitchFamily="34" charset="0"/>
                <a:cs typeface="Arial" panose="020B0604020202020204" pitchFamily="34" charset="0"/>
              </a:rPr>
              <a:t>   № 2168-</a:t>
            </a:r>
            <a:r>
              <a:rPr lang="en-US" spc="15" dirty="0" smtClean="0">
                <a:latin typeface="Arial" panose="020B0604020202020204" pitchFamily="34" charset="0"/>
                <a:cs typeface="Arial" panose="020B0604020202020204" pitchFamily="34" charset="0"/>
              </a:rPr>
              <a:t>VIII</a:t>
            </a:r>
            <a:endParaRPr lang="uk-UA" spc="15" dirty="0" smtClean="0">
              <a:latin typeface="Arial" panose="020B0604020202020204" pitchFamily="34" charset="0"/>
              <a:cs typeface="Arial" panose="020B0604020202020204" pitchFamily="34" charset="0"/>
            </a:endParaRPr>
          </a:p>
          <a:p>
            <a:pPr marL="0" indent="0">
              <a:lnSpc>
                <a:spcPct val="100000"/>
              </a:lnSpc>
              <a:spcBef>
                <a:spcPts val="0"/>
              </a:spcBef>
              <a:buNone/>
            </a:pPr>
            <a:endParaRPr lang="uk-UA" spc="15" dirty="0">
              <a:latin typeface="Arial" panose="020B0604020202020204" pitchFamily="34" charset="0"/>
              <a:cs typeface="Arial" panose="020B0604020202020204" pitchFamily="34" charset="0"/>
            </a:endParaRPr>
          </a:p>
          <a:p>
            <a:pPr marL="0" indent="0" algn="just">
              <a:lnSpc>
                <a:spcPct val="100000"/>
              </a:lnSpc>
              <a:spcBef>
                <a:spcPts val="0"/>
              </a:spcBef>
              <a:buNone/>
            </a:pPr>
            <a:r>
              <a:rPr lang="uk-UA" spc="15" dirty="0" smtClean="0">
                <a:latin typeface="Arial" panose="020B0604020202020204" pitchFamily="34" charset="0"/>
                <a:cs typeface="Arial" panose="020B0604020202020204" pitchFamily="34" charset="0"/>
              </a:rPr>
              <a:t>Законом визначені державні фінансові гарантії надання необхідних пацієнтам послуг з медичного обслуговування (медичних послуг) та лікарських засобів належної якості за рахунок коштів Державного бюджету України за програмою медичних гарантій, яка гарантує повну оплату за рахунок коштів державного бюджету України наступні послуги:</a:t>
            </a:r>
          </a:p>
          <a:p>
            <a:pPr marL="0" indent="0" algn="just">
              <a:lnSpc>
                <a:spcPct val="100000"/>
              </a:lnSpc>
              <a:spcBef>
                <a:spcPts val="0"/>
              </a:spcBef>
              <a:buNone/>
            </a:pPr>
            <a:endParaRPr lang="uk-UA" spc="15" dirty="0" smtClean="0">
              <a:latin typeface="Arial" panose="020B0604020202020204" pitchFamily="34" charset="0"/>
              <a:cs typeface="Arial" panose="020B0604020202020204" pitchFamily="34" charset="0"/>
            </a:endParaRPr>
          </a:p>
          <a:p>
            <a:pPr algn="just">
              <a:lnSpc>
                <a:spcPct val="114000"/>
              </a:lnSpc>
              <a:spcBef>
                <a:spcPts val="0"/>
              </a:spcBef>
            </a:pPr>
            <a:r>
              <a:rPr lang="uk-UA" sz="2200" spc="15" dirty="0" smtClean="0">
                <a:latin typeface="Arial" panose="020B0604020202020204" pitchFamily="34" charset="0"/>
                <a:cs typeface="Arial" panose="020B0604020202020204" pitchFamily="34" charset="0"/>
              </a:rPr>
              <a:t>Екстрена медична допомога ;</a:t>
            </a:r>
          </a:p>
          <a:p>
            <a:pPr algn="just">
              <a:lnSpc>
                <a:spcPct val="114000"/>
              </a:lnSpc>
              <a:spcBef>
                <a:spcPts val="0"/>
              </a:spcBef>
            </a:pPr>
            <a:r>
              <a:rPr lang="uk-UA" sz="2200" spc="15" dirty="0" smtClean="0">
                <a:latin typeface="Arial" panose="020B0604020202020204" pitchFamily="34" charset="0"/>
                <a:cs typeface="Arial" panose="020B0604020202020204" pitchFamily="34" charset="0"/>
              </a:rPr>
              <a:t>Первинна, вторинна</a:t>
            </a:r>
            <a:r>
              <a:rPr lang="uk-UA" sz="2200" spc="15" dirty="0">
                <a:latin typeface="Arial" panose="020B0604020202020204" pitchFamily="34" charset="0"/>
                <a:cs typeface="Arial" panose="020B0604020202020204" pitchFamily="34" charset="0"/>
              </a:rPr>
              <a:t>, </a:t>
            </a:r>
            <a:r>
              <a:rPr lang="uk-UA" sz="2200" spc="15" dirty="0" smtClean="0">
                <a:latin typeface="Arial" panose="020B0604020202020204" pitchFamily="34" charset="0"/>
                <a:cs typeface="Arial" panose="020B0604020202020204" pitchFamily="34" charset="0"/>
              </a:rPr>
              <a:t>третинна </a:t>
            </a:r>
            <a:r>
              <a:rPr lang="uk-UA" sz="2200" spc="15" dirty="0">
                <a:latin typeface="Arial" panose="020B0604020202020204" pitchFamily="34" charset="0"/>
                <a:cs typeface="Arial" panose="020B0604020202020204" pitchFamily="34" charset="0"/>
              </a:rPr>
              <a:t>(високоспеціалізована</a:t>
            </a:r>
            <a:r>
              <a:rPr lang="uk-UA" sz="2200" spc="15" dirty="0" smtClean="0">
                <a:latin typeface="Arial" panose="020B0604020202020204" pitchFamily="34" charset="0"/>
                <a:cs typeface="Arial" panose="020B0604020202020204" pitchFamily="34" charset="0"/>
              </a:rPr>
              <a:t>) медична допомога;</a:t>
            </a:r>
          </a:p>
          <a:p>
            <a:pPr algn="just">
              <a:lnSpc>
                <a:spcPct val="114000"/>
              </a:lnSpc>
              <a:spcBef>
                <a:spcPts val="0"/>
              </a:spcBef>
            </a:pPr>
            <a:r>
              <a:rPr lang="uk-UA" sz="2200" spc="15" dirty="0" smtClean="0">
                <a:latin typeface="Arial" panose="020B0604020202020204" pitchFamily="34" charset="0"/>
                <a:cs typeface="Arial" panose="020B0604020202020204" pitchFamily="34" charset="0"/>
              </a:rPr>
              <a:t>Паліативна медична допомога;</a:t>
            </a:r>
          </a:p>
          <a:p>
            <a:pPr algn="just">
              <a:lnSpc>
                <a:spcPct val="114000"/>
              </a:lnSpc>
              <a:spcBef>
                <a:spcPts val="0"/>
              </a:spcBef>
            </a:pPr>
            <a:r>
              <a:rPr lang="uk-UA" sz="2200" spc="15" dirty="0" smtClean="0">
                <a:latin typeface="Arial" panose="020B0604020202020204" pitchFamily="34" charset="0"/>
                <a:cs typeface="Arial" panose="020B0604020202020204" pitchFamily="34" charset="0"/>
              </a:rPr>
              <a:t>Медична реабілітація;</a:t>
            </a:r>
          </a:p>
          <a:p>
            <a:pPr algn="just">
              <a:lnSpc>
                <a:spcPct val="114000"/>
              </a:lnSpc>
              <a:spcBef>
                <a:spcPts val="0"/>
              </a:spcBef>
            </a:pPr>
            <a:r>
              <a:rPr lang="uk-UA" sz="2200" spc="15" dirty="0" smtClean="0">
                <a:latin typeface="Arial" panose="020B0604020202020204" pitchFamily="34" charset="0"/>
                <a:cs typeface="Arial" panose="020B0604020202020204" pitchFamily="34" charset="0"/>
              </a:rPr>
              <a:t>Медична допомога дітям до 16 років;</a:t>
            </a:r>
          </a:p>
          <a:p>
            <a:pPr algn="just">
              <a:lnSpc>
                <a:spcPct val="114000"/>
              </a:lnSpc>
              <a:spcBef>
                <a:spcPts val="0"/>
              </a:spcBef>
            </a:pPr>
            <a:r>
              <a:rPr lang="uk-UA" sz="2200" spc="15" dirty="0" smtClean="0">
                <a:latin typeface="Arial" panose="020B0604020202020204" pitchFamily="34" charset="0"/>
                <a:cs typeface="Arial" panose="020B0604020202020204" pitchFamily="34" charset="0"/>
              </a:rPr>
              <a:t>Медична допомога у зв'язку з вагітністю та пологами.</a:t>
            </a:r>
          </a:p>
          <a:p>
            <a:pPr marL="0" indent="0" algn="just">
              <a:lnSpc>
                <a:spcPct val="100000"/>
              </a:lnSpc>
              <a:spcBef>
                <a:spcPts val="0"/>
              </a:spcBef>
              <a:buNone/>
            </a:pPr>
            <a:endParaRPr lang="uk-UA" sz="1600" spc="15"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50411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732677" y="5666055"/>
            <a:ext cx="8725956" cy="0"/>
          </a:xfrm>
          <a:custGeom>
            <a:avLst/>
            <a:gdLst/>
            <a:ahLst/>
            <a:cxnLst/>
            <a:rect l="l" t="t" r="r" b="b"/>
            <a:pathLst>
              <a:path w="9622790">
                <a:moveTo>
                  <a:pt x="0" y="0"/>
                </a:moveTo>
                <a:lnTo>
                  <a:pt x="9622536" y="0"/>
                </a:lnTo>
              </a:path>
            </a:pathLst>
          </a:custGeom>
          <a:ln w="3175">
            <a:solidFill>
              <a:srgbClr val="808080"/>
            </a:solidFill>
          </a:ln>
        </p:spPr>
        <p:txBody>
          <a:bodyPr wrap="square" lIns="0" tIns="0" rIns="0" bIns="0" rtlCol="0"/>
          <a:lstStyle/>
          <a:p>
            <a:endParaRPr sz="1632"/>
          </a:p>
        </p:txBody>
      </p:sp>
      <p:sp>
        <p:nvSpPr>
          <p:cNvPr id="7" name="object 7"/>
          <p:cNvSpPr txBox="1">
            <a:spLocks noGrp="1"/>
          </p:cNvSpPr>
          <p:nvPr>
            <p:ph type="title"/>
          </p:nvPr>
        </p:nvSpPr>
        <p:spPr>
          <a:xfrm>
            <a:off x="10169" y="302396"/>
            <a:ext cx="11697077" cy="494846"/>
          </a:xfrm>
          <a:prstGeom prst="rect">
            <a:avLst/>
          </a:prstGeom>
        </p:spPr>
        <p:txBody>
          <a:bodyPr vert="horz" wrap="square" lIns="0" tIns="63340" rIns="0" bIns="0" rtlCol="0" anchor="ctr">
            <a:spAutoFit/>
          </a:bodyPr>
          <a:lstStyle/>
          <a:p>
            <a:pPr marL="161805" marR="4607" algn="ctr">
              <a:lnSpc>
                <a:spcPct val="100000"/>
              </a:lnSpc>
              <a:spcBef>
                <a:spcPts val="0"/>
              </a:spcBef>
            </a:pPr>
            <a:r>
              <a:rPr lang="uk-UA" sz="2800" b="1" spc="168" dirty="0" smtClean="0">
                <a:latin typeface="Arial" panose="020B0604020202020204" pitchFamily="34" charset="0"/>
                <a:cs typeface="Arial" panose="020B0604020202020204" pitchFamily="34" charset="0"/>
              </a:rPr>
              <a:t>Реалізація</a:t>
            </a:r>
            <a:r>
              <a:rPr sz="2800" b="1" spc="168" dirty="0" smtClean="0">
                <a:latin typeface="Arial" panose="020B0604020202020204" pitchFamily="34" charset="0"/>
                <a:cs typeface="Arial" panose="020B0604020202020204" pitchFamily="34" charset="0"/>
              </a:rPr>
              <a:t> </a:t>
            </a:r>
            <a:r>
              <a:rPr lang="uk-UA" sz="2800" b="1" spc="190" dirty="0" smtClean="0">
                <a:latin typeface="Arial" panose="020B0604020202020204" pitchFamily="34" charset="0"/>
                <a:cs typeface="Arial" panose="020B0604020202020204" pitchFamily="34" charset="0"/>
              </a:rPr>
              <a:t>медичної</a:t>
            </a:r>
            <a:r>
              <a:rPr sz="2800" b="1" spc="190" dirty="0" smtClean="0">
                <a:latin typeface="Arial" panose="020B0604020202020204" pitchFamily="34" charset="0"/>
                <a:cs typeface="Arial" panose="020B0604020202020204" pitchFamily="34" charset="0"/>
              </a:rPr>
              <a:t> </a:t>
            </a:r>
            <a:r>
              <a:rPr lang="uk-UA" sz="2800" b="1" spc="263" dirty="0" smtClean="0">
                <a:latin typeface="Arial" panose="020B0604020202020204" pitchFamily="34" charset="0"/>
                <a:cs typeface="Arial" panose="020B0604020202020204" pitchFamily="34" charset="0"/>
              </a:rPr>
              <a:t>реформи</a:t>
            </a:r>
            <a:endParaRPr lang="uk-UA" sz="2800" b="1" spc="208" dirty="0">
              <a:latin typeface="Arial" panose="020B0604020202020204" pitchFamily="34" charset="0"/>
              <a:cs typeface="Arial" panose="020B0604020202020204" pitchFamily="34" charset="0"/>
            </a:endParaRPr>
          </a:p>
        </p:txBody>
      </p:sp>
      <p:sp>
        <p:nvSpPr>
          <p:cNvPr id="10" name="object 10"/>
          <p:cNvSpPr/>
          <p:nvPr/>
        </p:nvSpPr>
        <p:spPr>
          <a:xfrm>
            <a:off x="1646995" y="1563002"/>
            <a:ext cx="409406" cy="409406"/>
          </a:xfrm>
          <a:custGeom>
            <a:avLst/>
            <a:gdLst/>
            <a:ahLst/>
            <a:cxnLst/>
            <a:rect l="l" t="t" r="r" b="b"/>
            <a:pathLst>
              <a:path w="451484" h="451485">
                <a:moveTo>
                  <a:pt x="224028" y="451104"/>
                </a:moveTo>
                <a:lnTo>
                  <a:pt x="178308" y="446532"/>
                </a:lnTo>
                <a:lnTo>
                  <a:pt x="137160" y="432816"/>
                </a:lnTo>
                <a:lnTo>
                  <a:pt x="80772" y="399288"/>
                </a:lnTo>
                <a:lnTo>
                  <a:pt x="50292" y="368808"/>
                </a:lnTo>
                <a:lnTo>
                  <a:pt x="27432" y="332232"/>
                </a:lnTo>
                <a:lnTo>
                  <a:pt x="4572" y="269748"/>
                </a:lnTo>
                <a:lnTo>
                  <a:pt x="0" y="224028"/>
                </a:lnTo>
                <a:lnTo>
                  <a:pt x="1524" y="201168"/>
                </a:lnTo>
                <a:lnTo>
                  <a:pt x="10668" y="156972"/>
                </a:lnTo>
                <a:lnTo>
                  <a:pt x="27432" y="117348"/>
                </a:lnTo>
                <a:lnTo>
                  <a:pt x="51816" y="80772"/>
                </a:lnTo>
                <a:lnTo>
                  <a:pt x="83820" y="50292"/>
                </a:lnTo>
                <a:lnTo>
                  <a:pt x="118872" y="27432"/>
                </a:lnTo>
                <a:lnTo>
                  <a:pt x="181356" y="4572"/>
                </a:lnTo>
                <a:lnTo>
                  <a:pt x="227076" y="0"/>
                </a:lnTo>
                <a:lnTo>
                  <a:pt x="249936" y="1524"/>
                </a:lnTo>
                <a:lnTo>
                  <a:pt x="294132" y="10668"/>
                </a:lnTo>
                <a:lnTo>
                  <a:pt x="333756" y="27432"/>
                </a:lnTo>
                <a:lnTo>
                  <a:pt x="368046" y="50292"/>
                </a:lnTo>
                <a:lnTo>
                  <a:pt x="224028" y="50292"/>
                </a:lnTo>
                <a:lnTo>
                  <a:pt x="188976" y="53340"/>
                </a:lnTo>
                <a:lnTo>
                  <a:pt x="140208" y="71628"/>
                </a:lnTo>
                <a:lnTo>
                  <a:pt x="100584" y="102108"/>
                </a:lnTo>
                <a:lnTo>
                  <a:pt x="70104" y="143256"/>
                </a:lnTo>
                <a:lnTo>
                  <a:pt x="53340" y="192024"/>
                </a:lnTo>
                <a:lnTo>
                  <a:pt x="50292" y="208788"/>
                </a:lnTo>
                <a:lnTo>
                  <a:pt x="50292" y="227076"/>
                </a:lnTo>
                <a:lnTo>
                  <a:pt x="57912" y="278892"/>
                </a:lnTo>
                <a:lnTo>
                  <a:pt x="80772" y="324612"/>
                </a:lnTo>
                <a:lnTo>
                  <a:pt x="114300" y="361188"/>
                </a:lnTo>
                <a:lnTo>
                  <a:pt x="173736" y="393192"/>
                </a:lnTo>
                <a:lnTo>
                  <a:pt x="208788" y="400812"/>
                </a:lnTo>
                <a:lnTo>
                  <a:pt x="367284" y="400812"/>
                </a:lnTo>
                <a:lnTo>
                  <a:pt x="350520" y="413004"/>
                </a:lnTo>
                <a:lnTo>
                  <a:pt x="312420" y="434340"/>
                </a:lnTo>
                <a:lnTo>
                  <a:pt x="269748" y="446532"/>
                </a:lnTo>
                <a:lnTo>
                  <a:pt x="246888" y="449580"/>
                </a:lnTo>
                <a:lnTo>
                  <a:pt x="224028" y="451104"/>
                </a:lnTo>
                <a:close/>
              </a:path>
              <a:path w="451484" h="451485">
                <a:moveTo>
                  <a:pt x="367284" y="400812"/>
                </a:moveTo>
                <a:lnTo>
                  <a:pt x="227076" y="400812"/>
                </a:lnTo>
                <a:lnTo>
                  <a:pt x="262128" y="397764"/>
                </a:lnTo>
                <a:lnTo>
                  <a:pt x="278892" y="393192"/>
                </a:lnTo>
                <a:lnTo>
                  <a:pt x="324612" y="370332"/>
                </a:lnTo>
                <a:lnTo>
                  <a:pt x="361188" y="336804"/>
                </a:lnTo>
                <a:lnTo>
                  <a:pt x="393192" y="277368"/>
                </a:lnTo>
                <a:lnTo>
                  <a:pt x="400812" y="242316"/>
                </a:lnTo>
                <a:lnTo>
                  <a:pt x="400812" y="224028"/>
                </a:lnTo>
                <a:lnTo>
                  <a:pt x="393192" y="172212"/>
                </a:lnTo>
                <a:lnTo>
                  <a:pt x="370332" y="126492"/>
                </a:lnTo>
                <a:lnTo>
                  <a:pt x="336804" y="89916"/>
                </a:lnTo>
                <a:lnTo>
                  <a:pt x="277368" y="57912"/>
                </a:lnTo>
                <a:lnTo>
                  <a:pt x="242316" y="50292"/>
                </a:lnTo>
                <a:lnTo>
                  <a:pt x="368046" y="50292"/>
                </a:lnTo>
                <a:lnTo>
                  <a:pt x="400812" y="83820"/>
                </a:lnTo>
                <a:lnTo>
                  <a:pt x="423672" y="118872"/>
                </a:lnTo>
                <a:lnTo>
                  <a:pt x="446532" y="181356"/>
                </a:lnTo>
                <a:lnTo>
                  <a:pt x="451104" y="227076"/>
                </a:lnTo>
                <a:lnTo>
                  <a:pt x="449580" y="249936"/>
                </a:lnTo>
                <a:lnTo>
                  <a:pt x="440436" y="294132"/>
                </a:lnTo>
                <a:lnTo>
                  <a:pt x="423672" y="333756"/>
                </a:lnTo>
                <a:lnTo>
                  <a:pt x="399288" y="370332"/>
                </a:lnTo>
                <a:lnTo>
                  <a:pt x="384048" y="385572"/>
                </a:lnTo>
                <a:lnTo>
                  <a:pt x="367284" y="400812"/>
                </a:lnTo>
                <a:close/>
              </a:path>
            </a:pathLst>
          </a:custGeom>
          <a:solidFill>
            <a:srgbClr val="FFFFFF"/>
          </a:solidFill>
        </p:spPr>
        <p:txBody>
          <a:bodyPr wrap="square" lIns="0" tIns="0" rIns="0" bIns="0" rtlCol="0"/>
          <a:lstStyle/>
          <a:p>
            <a:endParaRPr sz="1632"/>
          </a:p>
        </p:txBody>
      </p:sp>
      <p:sp>
        <p:nvSpPr>
          <p:cNvPr id="11" name="object 11"/>
          <p:cNvSpPr/>
          <p:nvPr/>
        </p:nvSpPr>
        <p:spPr>
          <a:xfrm>
            <a:off x="3101033" y="967697"/>
            <a:ext cx="6957367" cy="487396"/>
          </a:xfrm>
          <a:custGeom>
            <a:avLst/>
            <a:gdLst/>
            <a:ahLst/>
            <a:cxnLst/>
            <a:rect l="l" t="t" r="r" b="b"/>
            <a:pathLst>
              <a:path w="4787265" h="280669">
                <a:moveTo>
                  <a:pt x="0" y="0"/>
                </a:moveTo>
                <a:lnTo>
                  <a:pt x="4786884" y="0"/>
                </a:lnTo>
                <a:lnTo>
                  <a:pt x="4786884" y="280416"/>
                </a:lnTo>
                <a:lnTo>
                  <a:pt x="0" y="280416"/>
                </a:lnTo>
                <a:lnTo>
                  <a:pt x="0" y="0"/>
                </a:lnTo>
                <a:close/>
              </a:path>
            </a:pathLst>
          </a:custGeom>
          <a:solidFill>
            <a:srgbClr val="FFE600"/>
          </a:solidFill>
        </p:spPr>
        <p:txBody>
          <a:bodyPr wrap="square" lIns="0" tIns="0" rIns="0" bIns="0" rtlCol="0"/>
          <a:lstStyle/>
          <a:p>
            <a:endParaRPr sz="1632"/>
          </a:p>
        </p:txBody>
      </p:sp>
      <p:sp>
        <p:nvSpPr>
          <p:cNvPr id="12" name="object 12"/>
          <p:cNvSpPr txBox="1"/>
          <p:nvPr/>
        </p:nvSpPr>
        <p:spPr>
          <a:xfrm>
            <a:off x="3250193" y="1018384"/>
            <a:ext cx="8311081" cy="385031"/>
          </a:xfrm>
          <a:prstGeom prst="rect">
            <a:avLst/>
          </a:prstGeom>
        </p:spPr>
        <p:txBody>
          <a:bodyPr vert="horz" wrap="square" lIns="0" tIns="15547" rIns="0" bIns="0" rtlCol="0">
            <a:spAutoFit/>
          </a:bodyPr>
          <a:lstStyle/>
          <a:p>
            <a:pPr marL="11516">
              <a:spcBef>
                <a:spcPts val="122"/>
              </a:spcBef>
              <a:tabLst>
                <a:tab pos="4179287" algn="l"/>
              </a:tabLst>
            </a:pPr>
            <a:r>
              <a:rPr lang="uk-UA" sz="2400" b="1" spc="77" dirty="0" smtClean="0">
                <a:latin typeface="Times New Roman"/>
                <a:cs typeface="Times New Roman"/>
              </a:rPr>
              <a:t>Плани</a:t>
            </a:r>
            <a:r>
              <a:rPr sz="2400" b="1" spc="77" dirty="0" smtClean="0">
                <a:latin typeface="Times New Roman"/>
                <a:cs typeface="Times New Roman"/>
              </a:rPr>
              <a:t> </a:t>
            </a:r>
            <a:r>
              <a:rPr lang="uk-UA" sz="2400" b="1" spc="54" dirty="0" smtClean="0">
                <a:latin typeface="Times New Roman"/>
                <a:cs typeface="Times New Roman"/>
              </a:rPr>
              <a:t>реалізації</a:t>
            </a:r>
            <a:r>
              <a:rPr lang="uk-UA" sz="2400" b="1" spc="54" dirty="0">
                <a:latin typeface="Times New Roman"/>
                <a:cs typeface="Times New Roman"/>
              </a:rPr>
              <a:t> </a:t>
            </a:r>
            <a:r>
              <a:rPr lang="uk-UA" sz="2400" b="1" spc="54" dirty="0" smtClean="0">
                <a:latin typeface="Times New Roman"/>
                <a:cs typeface="Times New Roman"/>
              </a:rPr>
              <a:t>згідно</a:t>
            </a:r>
            <a:r>
              <a:rPr sz="2400" b="1" spc="54" dirty="0" smtClean="0">
                <a:latin typeface="Times New Roman"/>
                <a:cs typeface="Times New Roman"/>
              </a:rPr>
              <a:t> </a:t>
            </a:r>
            <a:r>
              <a:rPr lang="uk-UA" sz="2400" b="1" spc="59" dirty="0" smtClean="0">
                <a:latin typeface="Times New Roman"/>
                <a:cs typeface="Times New Roman"/>
              </a:rPr>
              <a:t>прийнятих</a:t>
            </a:r>
            <a:r>
              <a:rPr lang="uk-UA" sz="2400" b="1" spc="141" dirty="0" smtClean="0">
                <a:latin typeface="Times New Roman"/>
                <a:cs typeface="Times New Roman"/>
              </a:rPr>
              <a:t> </a:t>
            </a:r>
            <a:r>
              <a:rPr lang="uk-UA" sz="2400" b="1" spc="50" dirty="0" smtClean="0">
                <a:latin typeface="Times New Roman"/>
                <a:cs typeface="Times New Roman"/>
              </a:rPr>
              <a:t>законів</a:t>
            </a:r>
            <a:endParaRPr lang="uk-UA" sz="2400" b="1" dirty="0">
              <a:latin typeface="Times New Roman"/>
              <a:cs typeface="Times New Roman"/>
            </a:endParaRPr>
          </a:p>
        </p:txBody>
      </p:sp>
      <p:sp>
        <p:nvSpPr>
          <p:cNvPr id="13" name="object 13"/>
          <p:cNvSpPr/>
          <p:nvPr/>
        </p:nvSpPr>
        <p:spPr>
          <a:xfrm>
            <a:off x="2401918" y="922036"/>
            <a:ext cx="625649" cy="572800"/>
          </a:xfrm>
          <a:custGeom>
            <a:avLst/>
            <a:gdLst/>
            <a:ahLst/>
            <a:cxnLst/>
            <a:rect l="l" t="t" r="r" b="b"/>
            <a:pathLst>
              <a:path w="401320" h="399414">
                <a:moveTo>
                  <a:pt x="201168" y="399288"/>
                </a:moveTo>
                <a:lnTo>
                  <a:pt x="154994" y="394067"/>
                </a:lnTo>
                <a:lnTo>
                  <a:pt x="112633" y="379169"/>
                </a:lnTo>
                <a:lnTo>
                  <a:pt x="75284" y="355740"/>
                </a:lnTo>
                <a:lnTo>
                  <a:pt x="44147" y="324927"/>
                </a:lnTo>
                <a:lnTo>
                  <a:pt x="20420" y="287876"/>
                </a:lnTo>
                <a:lnTo>
                  <a:pt x="5305" y="245732"/>
                </a:lnTo>
                <a:lnTo>
                  <a:pt x="0" y="199644"/>
                </a:lnTo>
                <a:lnTo>
                  <a:pt x="5305" y="153555"/>
                </a:lnTo>
                <a:lnTo>
                  <a:pt x="20420" y="111411"/>
                </a:lnTo>
                <a:lnTo>
                  <a:pt x="44147" y="74360"/>
                </a:lnTo>
                <a:lnTo>
                  <a:pt x="75284" y="43547"/>
                </a:lnTo>
                <a:lnTo>
                  <a:pt x="112633" y="20118"/>
                </a:lnTo>
                <a:lnTo>
                  <a:pt x="154994" y="5220"/>
                </a:lnTo>
                <a:lnTo>
                  <a:pt x="201168" y="0"/>
                </a:lnTo>
                <a:lnTo>
                  <a:pt x="246776" y="5220"/>
                </a:lnTo>
                <a:lnTo>
                  <a:pt x="288733" y="20118"/>
                </a:lnTo>
                <a:lnTo>
                  <a:pt x="325811" y="43547"/>
                </a:lnTo>
                <a:lnTo>
                  <a:pt x="356784" y="74360"/>
                </a:lnTo>
                <a:lnTo>
                  <a:pt x="380426" y="111411"/>
                </a:lnTo>
                <a:lnTo>
                  <a:pt x="395511" y="153555"/>
                </a:lnTo>
                <a:lnTo>
                  <a:pt x="400812" y="199644"/>
                </a:lnTo>
                <a:lnTo>
                  <a:pt x="395511" y="245732"/>
                </a:lnTo>
                <a:lnTo>
                  <a:pt x="380426" y="287876"/>
                </a:lnTo>
                <a:lnTo>
                  <a:pt x="356784" y="324927"/>
                </a:lnTo>
                <a:lnTo>
                  <a:pt x="325811" y="355740"/>
                </a:lnTo>
                <a:lnTo>
                  <a:pt x="288733" y="379169"/>
                </a:lnTo>
                <a:lnTo>
                  <a:pt x="246776" y="394067"/>
                </a:lnTo>
                <a:lnTo>
                  <a:pt x="201168" y="399288"/>
                </a:lnTo>
                <a:close/>
              </a:path>
            </a:pathLst>
          </a:custGeom>
          <a:solidFill>
            <a:srgbClr val="FFE600"/>
          </a:solidFill>
        </p:spPr>
        <p:txBody>
          <a:bodyPr wrap="square" lIns="0" tIns="0" rIns="0" bIns="0" rtlCol="0"/>
          <a:lstStyle/>
          <a:p>
            <a:endParaRPr sz="1632"/>
          </a:p>
        </p:txBody>
      </p:sp>
      <p:sp>
        <p:nvSpPr>
          <p:cNvPr id="16" name="object 16"/>
          <p:cNvSpPr txBox="1"/>
          <p:nvPr/>
        </p:nvSpPr>
        <p:spPr>
          <a:xfrm>
            <a:off x="1347718" y="1760659"/>
            <a:ext cx="9344425" cy="453098"/>
          </a:xfrm>
          <a:prstGeom prst="rect">
            <a:avLst/>
          </a:prstGeom>
          <a:solidFill>
            <a:srgbClr val="EFEFEF"/>
          </a:solidFill>
        </p:spPr>
        <p:txBody>
          <a:bodyPr vert="horz" wrap="square" lIns="0" tIns="113436" rIns="0" bIns="0" rtlCol="0">
            <a:spAutoFit/>
          </a:bodyPr>
          <a:lstStyle/>
          <a:p>
            <a:pPr marL="73129">
              <a:spcBef>
                <a:spcPts val="893"/>
              </a:spcBef>
              <a:tabLst>
                <a:tab pos="356431" algn="l"/>
              </a:tabLst>
            </a:pPr>
            <a:r>
              <a:rPr sz="2200" spc="185" dirty="0">
                <a:solidFill>
                  <a:srgbClr val="FFE600"/>
                </a:solidFill>
                <a:latin typeface="Times New Roman"/>
                <a:cs typeface="Times New Roman"/>
              </a:rPr>
              <a:t>	</a:t>
            </a:r>
            <a:r>
              <a:rPr lang="uk-UA" sz="2200" spc="73" dirty="0" smtClean="0">
                <a:latin typeface="Times New Roman"/>
                <a:cs typeface="Times New Roman"/>
              </a:rPr>
              <a:t>Набрання</a:t>
            </a:r>
            <a:r>
              <a:rPr sz="2200" spc="73" dirty="0" smtClean="0">
                <a:latin typeface="Times New Roman"/>
                <a:cs typeface="Times New Roman"/>
              </a:rPr>
              <a:t> </a:t>
            </a:r>
            <a:r>
              <a:rPr lang="uk-UA" sz="2200" spc="23" dirty="0" smtClean="0">
                <a:latin typeface="Times New Roman"/>
                <a:cs typeface="Times New Roman"/>
              </a:rPr>
              <a:t>чинності</a:t>
            </a:r>
            <a:r>
              <a:rPr sz="2200" spc="-18" dirty="0" smtClean="0">
                <a:latin typeface="Times New Roman"/>
                <a:cs typeface="Times New Roman"/>
              </a:rPr>
              <a:t> </a:t>
            </a:r>
            <a:r>
              <a:rPr lang="uk-UA" sz="2200" spc="59" dirty="0" smtClean="0">
                <a:latin typeface="Times New Roman"/>
                <a:cs typeface="Times New Roman"/>
              </a:rPr>
              <a:t>законів</a:t>
            </a:r>
            <a:endParaRPr sz="2200" dirty="0">
              <a:latin typeface="Times New Roman"/>
              <a:cs typeface="Times New Roman"/>
            </a:endParaRPr>
          </a:p>
        </p:txBody>
      </p:sp>
      <p:sp>
        <p:nvSpPr>
          <p:cNvPr id="17" name="object 17"/>
          <p:cNvSpPr txBox="1"/>
          <p:nvPr/>
        </p:nvSpPr>
        <p:spPr>
          <a:xfrm>
            <a:off x="3250193" y="2417179"/>
            <a:ext cx="5326322" cy="350764"/>
          </a:xfrm>
          <a:prstGeom prst="rect">
            <a:avLst/>
          </a:prstGeom>
        </p:spPr>
        <p:txBody>
          <a:bodyPr vert="horz" wrap="square" lIns="0" tIns="12092" rIns="0" bIns="0" rtlCol="0">
            <a:spAutoFit/>
          </a:bodyPr>
          <a:lstStyle/>
          <a:p>
            <a:pPr marL="11516">
              <a:spcBef>
                <a:spcPts val="95"/>
              </a:spcBef>
              <a:tabLst>
                <a:tab pos="4352608" algn="l"/>
              </a:tabLst>
            </a:pPr>
            <a:r>
              <a:rPr sz="2200" spc="73" dirty="0" smtClean="0">
                <a:latin typeface="Times New Roman"/>
                <a:cs typeface="Times New Roman"/>
              </a:rPr>
              <a:t>1 </a:t>
            </a:r>
            <a:r>
              <a:rPr sz="2200" spc="100" dirty="0">
                <a:latin typeface="Times New Roman"/>
                <a:cs typeface="Times New Roman"/>
              </a:rPr>
              <a:t>січня</a:t>
            </a:r>
            <a:r>
              <a:rPr sz="2200" spc="-91" dirty="0">
                <a:latin typeface="Times New Roman"/>
                <a:cs typeface="Times New Roman"/>
              </a:rPr>
              <a:t> </a:t>
            </a:r>
            <a:r>
              <a:rPr sz="2200" spc="73" dirty="0">
                <a:latin typeface="Times New Roman"/>
                <a:cs typeface="Times New Roman"/>
              </a:rPr>
              <a:t>2018</a:t>
            </a:r>
            <a:endParaRPr sz="2200" dirty="0">
              <a:latin typeface="Times New Roman"/>
              <a:cs typeface="Times New Roman"/>
            </a:endParaRPr>
          </a:p>
        </p:txBody>
      </p:sp>
      <p:sp>
        <p:nvSpPr>
          <p:cNvPr id="18" name="object 18"/>
          <p:cNvSpPr txBox="1"/>
          <p:nvPr/>
        </p:nvSpPr>
        <p:spPr>
          <a:xfrm>
            <a:off x="1347718" y="2738168"/>
            <a:ext cx="9344425" cy="1059270"/>
          </a:xfrm>
          <a:prstGeom prst="rect">
            <a:avLst/>
          </a:prstGeom>
          <a:solidFill>
            <a:srgbClr val="F2F2F2"/>
          </a:solidFill>
        </p:spPr>
        <p:txBody>
          <a:bodyPr vert="horz" wrap="square" lIns="0" tIns="43186" rIns="0" bIns="0" rtlCol="0">
            <a:spAutoFit/>
          </a:bodyPr>
          <a:lstStyle/>
          <a:p>
            <a:pPr marL="356431" marR="2435710" indent="-283878" algn="just">
              <a:tabLst>
                <a:tab pos="356431" algn="l"/>
              </a:tabLst>
            </a:pPr>
            <a:r>
              <a:rPr sz="2200" spc="185" dirty="0">
                <a:solidFill>
                  <a:srgbClr val="FFE600"/>
                </a:solidFill>
                <a:latin typeface="Times New Roman"/>
                <a:cs typeface="Times New Roman"/>
              </a:rPr>
              <a:t>	</a:t>
            </a:r>
            <a:r>
              <a:rPr lang="uk-UA" sz="2200" spc="59" dirty="0" smtClean="0">
                <a:latin typeface="Times New Roman"/>
                <a:cs typeface="Times New Roman"/>
              </a:rPr>
              <a:t>Старт</a:t>
            </a:r>
            <a:r>
              <a:rPr sz="2200" spc="59" dirty="0" smtClean="0">
                <a:latin typeface="Times New Roman"/>
                <a:cs typeface="Times New Roman"/>
              </a:rPr>
              <a:t> </a:t>
            </a:r>
            <a:r>
              <a:rPr lang="uk-UA" sz="2200" spc="32" dirty="0" smtClean="0">
                <a:latin typeface="Times New Roman"/>
                <a:cs typeface="Times New Roman"/>
              </a:rPr>
              <a:t>приписної</a:t>
            </a:r>
            <a:r>
              <a:rPr sz="2200" spc="32" dirty="0" smtClean="0">
                <a:latin typeface="Times New Roman"/>
                <a:cs typeface="Times New Roman"/>
              </a:rPr>
              <a:t> </a:t>
            </a:r>
            <a:r>
              <a:rPr lang="uk-UA" sz="2200" spc="32" dirty="0" smtClean="0">
                <a:latin typeface="Times New Roman"/>
                <a:cs typeface="Times New Roman"/>
              </a:rPr>
              <a:t>кампанії</a:t>
            </a:r>
            <a:r>
              <a:rPr sz="2200" spc="32" dirty="0" smtClean="0">
                <a:latin typeface="Times New Roman"/>
                <a:cs typeface="Times New Roman"/>
              </a:rPr>
              <a:t> </a:t>
            </a:r>
            <a:r>
              <a:rPr sz="2200" spc="54" dirty="0" smtClean="0">
                <a:latin typeface="Times New Roman"/>
                <a:cs typeface="Times New Roman"/>
              </a:rPr>
              <a:t>(</a:t>
            </a:r>
            <a:r>
              <a:rPr lang="uk-UA" sz="2200" spc="54" dirty="0" smtClean="0">
                <a:latin typeface="Times New Roman"/>
                <a:cs typeface="Times New Roman"/>
              </a:rPr>
              <a:t>укладення</a:t>
            </a:r>
            <a:r>
              <a:rPr sz="2200" spc="54" dirty="0" smtClean="0">
                <a:latin typeface="Times New Roman"/>
                <a:cs typeface="Times New Roman"/>
              </a:rPr>
              <a:t> </a:t>
            </a:r>
            <a:r>
              <a:rPr lang="uk-UA" sz="2200" spc="63" dirty="0" smtClean="0">
                <a:latin typeface="Times New Roman"/>
                <a:cs typeface="Times New Roman"/>
              </a:rPr>
              <a:t>декларацій </a:t>
            </a:r>
            <a:r>
              <a:rPr lang="uk-UA" sz="2200" spc="45" dirty="0" smtClean="0">
                <a:latin typeface="Times New Roman"/>
                <a:cs typeface="Times New Roman"/>
              </a:rPr>
              <a:t>про </a:t>
            </a:r>
            <a:r>
              <a:rPr lang="uk-UA" sz="2200" spc="32" dirty="0" smtClean="0">
                <a:latin typeface="Times New Roman"/>
                <a:cs typeface="Times New Roman"/>
              </a:rPr>
              <a:t>вибір</a:t>
            </a:r>
            <a:r>
              <a:rPr sz="2200" spc="32" dirty="0" smtClean="0">
                <a:latin typeface="Times New Roman"/>
                <a:cs typeface="Times New Roman"/>
              </a:rPr>
              <a:t> </a:t>
            </a:r>
            <a:r>
              <a:rPr sz="2200" spc="32" dirty="0">
                <a:latin typeface="Times New Roman"/>
                <a:cs typeface="Times New Roman"/>
              </a:rPr>
              <a:t>сімейного </a:t>
            </a:r>
            <a:r>
              <a:rPr sz="2200" spc="41" dirty="0">
                <a:latin typeface="Times New Roman"/>
                <a:cs typeface="Times New Roman"/>
              </a:rPr>
              <a:t>лікаря),  </a:t>
            </a:r>
            <a:endParaRPr lang="uk-UA" sz="2200" spc="41" dirty="0" smtClean="0">
              <a:latin typeface="Times New Roman"/>
              <a:cs typeface="Times New Roman"/>
            </a:endParaRPr>
          </a:p>
          <a:p>
            <a:pPr marL="356431" marR="2435710" indent="-283878" algn="just">
              <a:tabLst>
                <a:tab pos="356431" algn="l"/>
              </a:tabLst>
            </a:pPr>
            <a:r>
              <a:rPr lang="uk-UA" sz="2200" spc="41" dirty="0">
                <a:latin typeface="Times New Roman"/>
                <a:cs typeface="Times New Roman"/>
              </a:rPr>
              <a:t> </a:t>
            </a:r>
            <a:r>
              <a:rPr lang="uk-UA" sz="2200" spc="41" dirty="0" smtClean="0">
                <a:latin typeface="Times New Roman"/>
                <a:cs typeface="Times New Roman"/>
              </a:rPr>
              <a:t>   </a:t>
            </a:r>
            <a:r>
              <a:rPr sz="2200" spc="63" dirty="0" err="1" smtClean="0">
                <a:latin typeface="Times New Roman"/>
                <a:cs typeface="Times New Roman"/>
              </a:rPr>
              <a:t>Створення</a:t>
            </a:r>
            <a:r>
              <a:rPr sz="2200" spc="18" dirty="0" smtClean="0">
                <a:latin typeface="Times New Roman"/>
                <a:cs typeface="Times New Roman"/>
              </a:rPr>
              <a:t> </a:t>
            </a:r>
            <a:r>
              <a:rPr lang="uk-UA" sz="2200" spc="18" dirty="0" smtClean="0">
                <a:latin typeface="Times New Roman"/>
                <a:cs typeface="Times New Roman"/>
              </a:rPr>
              <a:t>Національної служби здоров'я (НСЗУ)</a:t>
            </a:r>
            <a:endParaRPr sz="2200" dirty="0">
              <a:latin typeface="Times New Roman"/>
              <a:cs typeface="Times New Roman"/>
            </a:endParaRPr>
          </a:p>
        </p:txBody>
      </p:sp>
      <p:sp>
        <p:nvSpPr>
          <p:cNvPr id="19" name="object 19"/>
          <p:cNvSpPr txBox="1"/>
          <p:nvPr/>
        </p:nvSpPr>
        <p:spPr>
          <a:xfrm>
            <a:off x="3244589" y="3855733"/>
            <a:ext cx="5364400" cy="350764"/>
          </a:xfrm>
          <a:prstGeom prst="rect">
            <a:avLst/>
          </a:prstGeom>
        </p:spPr>
        <p:txBody>
          <a:bodyPr vert="horz" wrap="square" lIns="0" tIns="12092" rIns="0" bIns="0" rtlCol="0">
            <a:spAutoFit/>
          </a:bodyPr>
          <a:lstStyle/>
          <a:p>
            <a:pPr marL="11516">
              <a:spcBef>
                <a:spcPts val="95"/>
              </a:spcBef>
              <a:tabLst>
                <a:tab pos="3980630" algn="l"/>
              </a:tabLst>
            </a:pPr>
            <a:r>
              <a:rPr sz="2200" spc="73" dirty="0" smtClean="0">
                <a:latin typeface="Times New Roman"/>
                <a:cs typeface="Times New Roman"/>
              </a:rPr>
              <a:t>1 </a:t>
            </a:r>
            <a:r>
              <a:rPr sz="2200" spc="82" dirty="0">
                <a:latin typeface="Times New Roman"/>
                <a:cs typeface="Times New Roman"/>
              </a:rPr>
              <a:t>квітня</a:t>
            </a:r>
            <a:r>
              <a:rPr sz="2200" spc="-59" dirty="0">
                <a:latin typeface="Times New Roman"/>
                <a:cs typeface="Times New Roman"/>
              </a:rPr>
              <a:t> </a:t>
            </a:r>
            <a:r>
              <a:rPr sz="2200" spc="68" dirty="0">
                <a:latin typeface="Times New Roman"/>
                <a:cs typeface="Times New Roman"/>
              </a:rPr>
              <a:t>2018</a:t>
            </a:r>
            <a:endParaRPr sz="2200" dirty="0">
              <a:latin typeface="Times New Roman"/>
              <a:cs typeface="Times New Roman"/>
            </a:endParaRPr>
          </a:p>
        </p:txBody>
      </p:sp>
      <p:sp>
        <p:nvSpPr>
          <p:cNvPr id="20" name="object 20"/>
          <p:cNvSpPr txBox="1"/>
          <p:nvPr/>
        </p:nvSpPr>
        <p:spPr>
          <a:xfrm>
            <a:off x="1347717" y="4231262"/>
            <a:ext cx="9344425" cy="454843"/>
          </a:xfrm>
          <a:prstGeom prst="rect">
            <a:avLst/>
          </a:prstGeom>
          <a:solidFill>
            <a:srgbClr val="F2F2F2"/>
          </a:solidFill>
        </p:spPr>
        <p:txBody>
          <a:bodyPr vert="horz" wrap="square" lIns="0" tIns="115164" rIns="0" bIns="0" rtlCol="0">
            <a:spAutoFit/>
          </a:bodyPr>
          <a:lstStyle/>
          <a:p>
            <a:pPr marL="73129">
              <a:spcBef>
                <a:spcPts val="907"/>
              </a:spcBef>
              <a:tabLst>
                <a:tab pos="356431" algn="l"/>
              </a:tabLst>
            </a:pPr>
            <a:r>
              <a:rPr sz="2200" spc="185" dirty="0">
                <a:solidFill>
                  <a:srgbClr val="FFE600"/>
                </a:solidFill>
                <a:latin typeface="Times New Roman"/>
                <a:cs typeface="Times New Roman"/>
              </a:rPr>
              <a:t>	</a:t>
            </a:r>
            <a:r>
              <a:rPr sz="2200" spc="41" dirty="0">
                <a:latin typeface="Times New Roman"/>
                <a:cs typeface="Times New Roman"/>
              </a:rPr>
              <a:t>Фінансування </a:t>
            </a:r>
            <a:r>
              <a:rPr sz="2200" spc="45" dirty="0">
                <a:latin typeface="Times New Roman"/>
                <a:cs typeface="Times New Roman"/>
              </a:rPr>
              <a:t>первинної </a:t>
            </a:r>
            <a:r>
              <a:rPr sz="2200" spc="50" dirty="0">
                <a:latin typeface="Times New Roman"/>
                <a:cs typeface="Times New Roman"/>
              </a:rPr>
              <a:t>медичної </a:t>
            </a:r>
            <a:r>
              <a:rPr sz="2200" spc="41" dirty="0">
                <a:latin typeface="Times New Roman"/>
                <a:cs typeface="Times New Roman"/>
              </a:rPr>
              <a:t>допомоги </a:t>
            </a:r>
            <a:r>
              <a:rPr sz="2200" spc="82" dirty="0">
                <a:latin typeface="Times New Roman"/>
                <a:cs typeface="Times New Roman"/>
              </a:rPr>
              <a:t>через</a:t>
            </a:r>
            <a:r>
              <a:rPr sz="2200" spc="50" dirty="0">
                <a:latin typeface="Times New Roman"/>
                <a:cs typeface="Times New Roman"/>
              </a:rPr>
              <a:t> </a:t>
            </a:r>
            <a:r>
              <a:rPr sz="2200" spc="18" dirty="0">
                <a:latin typeface="Times New Roman"/>
                <a:cs typeface="Times New Roman"/>
              </a:rPr>
              <a:t>НСЗУ</a:t>
            </a:r>
            <a:endParaRPr sz="2200" dirty="0">
              <a:latin typeface="Times New Roman"/>
              <a:cs typeface="Times New Roman"/>
            </a:endParaRPr>
          </a:p>
        </p:txBody>
      </p:sp>
      <p:sp>
        <p:nvSpPr>
          <p:cNvPr id="21" name="object 21"/>
          <p:cNvSpPr txBox="1"/>
          <p:nvPr/>
        </p:nvSpPr>
        <p:spPr>
          <a:xfrm>
            <a:off x="3263052" y="4742710"/>
            <a:ext cx="5327474" cy="350764"/>
          </a:xfrm>
          <a:prstGeom prst="rect">
            <a:avLst/>
          </a:prstGeom>
        </p:spPr>
        <p:txBody>
          <a:bodyPr vert="horz" wrap="square" lIns="0" tIns="12092" rIns="0" bIns="0" rtlCol="0">
            <a:spAutoFit/>
          </a:bodyPr>
          <a:lstStyle/>
          <a:p>
            <a:pPr marL="11516">
              <a:spcBef>
                <a:spcPts val="95"/>
              </a:spcBef>
              <a:tabLst>
                <a:tab pos="4284662" algn="l"/>
              </a:tabLst>
            </a:pPr>
            <a:r>
              <a:rPr sz="2200" spc="73" dirty="0" smtClean="0">
                <a:latin typeface="Times New Roman"/>
                <a:cs typeface="Times New Roman"/>
              </a:rPr>
              <a:t>1 </a:t>
            </a:r>
            <a:r>
              <a:rPr sz="2200" spc="118" dirty="0">
                <a:latin typeface="Times New Roman"/>
                <a:cs typeface="Times New Roman"/>
              </a:rPr>
              <a:t>липня</a:t>
            </a:r>
            <a:r>
              <a:rPr sz="2200" spc="-77" dirty="0">
                <a:latin typeface="Times New Roman"/>
                <a:cs typeface="Times New Roman"/>
              </a:rPr>
              <a:t> </a:t>
            </a:r>
            <a:r>
              <a:rPr sz="2200" spc="73" dirty="0">
                <a:latin typeface="Times New Roman"/>
                <a:cs typeface="Times New Roman"/>
              </a:rPr>
              <a:t>2018</a:t>
            </a:r>
            <a:endParaRPr sz="2200" dirty="0">
              <a:latin typeface="Times New Roman"/>
              <a:cs typeface="Times New Roman"/>
            </a:endParaRPr>
          </a:p>
        </p:txBody>
      </p:sp>
      <p:sp>
        <p:nvSpPr>
          <p:cNvPr id="22" name="object 22"/>
          <p:cNvSpPr txBox="1"/>
          <p:nvPr/>
        </p:nvSpPr>
        <p:spPr>
          <a:xfrm>
            <a:off x="1358020" y="5119930"/>
            <a:ext cx="9100613" cy="453098"/>
          </a:xfrm>
          <a:prstGeom prst="rect">
            <a:avLst/>
          </a:prstGeom>
          <a:solidFill>
            <a:srgbClr val="F2F2F2"/>
          </a:solidFill>
        </p:spPr>
        <p:txBody>
          <a:bodyPr vert="horz" wrap="square" lIns="0" tIns="113436" rIns="0" bIns="0" rtlCol="0">
            <a:spAutoFit/>
          </a:bodyPr>
          <a:lstStyle/>
          <a:p>
            <a:pPr marL="73129">
              <a:spcBef>
                <a:spcPts val="893"/>
              </a:spcBef>
              <a:tabLst>
                <a:tab pos="356431" algn="l"/>
              </a:tabLst>
            </a:pPr>
            <a:r>
              <a:rPr sz="2200" spc="185" dirty="0">
                <a:solidFill>
                  <a:srgbClr val="FFE600"/>
                </a:solidFill>
                <a:latin typeface="Times New Roman"/>
                <a:cs typeface="Times New Roman"/>
              </a:rPr>
              <a:t>	</a:t>
            </a:r>
            <a:r>
              <a:rPr sz="2200" spc="45" dirty="0">
                <a:latin typeface="Times New Roman"/>
                <a:cs typeface="Times New Roman"/>
              </a:rPr>
              <a:t>Перехід </a:t>
            </a:r>
            <a:r>
              <a:rPr sz="2200" spc="14" dirty="0">
                <a:latin typeface="Times New Roman"/>
                <a:cs typeface="Times New Roman"/>
              </a:rPr>
              <a:t>всіх рівнів </a:t>
            </a:r>
            <a:r>
              <a:rPr sz="2200" spc="45" dirty="0">
                <a:latin typeface="Times New Roman"/>
                <a:cs typeface="Times New Roman"/>
              </a:rPr>
              <a:t>медичних </a:t>
            </a:r>
            <a:r>
              <a:rPr sz="2200" spc="32" dirty="0">
                <a:latin typeface="Times New Roman"/>
                <a:cs typeface="Times New Roman"/>
              </a:rPr>
              <a:t>послуг </a:t>
            </a:r>
            <a:r>
              <a:rPr sz="2200" spc="82" dirty="0">
                <a:latin typeface="Times New Roman"/>
                <a:cs typeface="Times New Roman"/>
              </a:rPr>
              <a:t>на </a:t>
            </a:r>
            <a:r>
              <a:rPr sz="2200" spc="23" dirty="0">
                <a:latin typeface="Times New Roman"/>
                <a:cs typeface="Times New Roman"/>
              </a:rPr>
              <a:t>нові</a:t>
            </a:r>
            <a:r>
              <a:rPr sz="2200" spc="68" dirty="0">
                <a:latin typeface="Times New Roman"/>
                <a:cs typeface="Times New Roman"/>
              </a:rPr>
              <a:t> </a:t>
            </a:r>
            <a:r>
              <a:rPr sz="2200" spc="77" dirty="0">
                <a:latin typeface="Times New Roman"/>
                <a:cs typeface="Times New Roman"/>
              </a:rPr>
              <a:t>правила</a:t>
            </a:r>
            <a:endParaRPr sz="2200" dirty="0">
              <a:latin typeface="Times New Roman"/>
              <a:cs typeface="Times New Roman"/>
            </a:endParaRPr>
          </a:p>
        </p:txBody>
      </p:sp>
      <p:sp>
        <p:nvSpPr>
          <p:cNvPr id="24" name="object 24"/>
          <p:cNvSpPr txBox="1"/>
          <p:nvPr/>
        </p:nvSpPr>
        <p:spPr>
          <a:xfrm>
            <a:off x="3250193" y="5850575"/>
            <a:ext cx="6930224" cy="702143"/>
          </a:xfrm>
          <a:prstGeom prst="rect">
            <a:avLst/>
          </a:prstGeom>
        </p:spPr>
        <p:txBody>
          <a:bodyPr vert="horz" wrap="square" lIns="0" tIns="12092" rIns="0" bIns="0" rtlCol="0">
            <a:spAutoFit/>
          </a:bodyPr>
          <a:lstStyle/>
          <a:p>
            <a:pPr marL="381767" marR="4607" indent="-370827">
              <a:spcBef>
                <a:spcPts val="95"/>
              </a:spcBef>
            </a:pPr>
            <a:r>
              <a:rPr sz="2200" spc="73" dirty="0">
                <a:latin typeface="Times New Roman"/>
                <a:cs typeface="Times New Roman"/>
              </a:rPr>
              <a:t>2020 </a:t>
            </a:r>
            <a:r>
              <a:rPr sz="2200" dirty="0">
                <a:latin typeface="Times New Roman"/>
                <a:cs typeface="Times New Roman"/>
              </a:rPr>
              <a:t>— </a:t>
            </a:r>
            <a:r>
              <a:rPr lang="uk-UA" sz="2200" spc="95" dirty="0" smtClean="0">
                <a:latin typeface="Times New Roman"/>
                <a:cs typeface="Times New Roman"/>
              </a:rPr>
              <a:t>всі</a:t>
            </a:r>
            <a:r>
              <a:rPr sz="2200" spc="95" dirty="0" smtClean="0">
                <a:latin typeface="Times New Roman"/>
                <a:cs typeface="Times New Roman"/>
              </a:rPr>
              <a:t> </a:t>
            </a:r>
            <a:r>
              <a:rPr lang="uk-UA" sz="2200" spc="100" dirty="0" smtClean="0">
                <a:latin typeface="Times New Roman"/>
                <a:cs typeface="Times New Roman"/>
              </a:rPr>
              <a:t>медичні</a:t>
            </a:r>
            <a:r>
              <a:rPr sz="2200" spc="100" dirty="0" smtClean="0">
                <a:latin typeface="Times New Roman"/>
                <a:cs typeface="Times New Roman"/>
              </a:rPr>
              <a:t> </a:t>
            </a:r>
            <a:r>
              <a:rPr lang="uk-UA" sz="2200" spc="91" dirty="0" smtClean="0">
                <a:latin typeface="Times New Roman"/>
                <a:cs typeface="Times New Roman"/>
              </a:rPr>
              <a:t>послуги</a:t>
            </a:r>
            <a:r>
              <a:rPr sz="2200" spc="-91" dirty="0" smtClean="0">
                <a:latin typeface="Times New Roman"/>
                <a:cs typeface="Times New Roman"/>
              </a:rPr>
              <a:t> </a:t>
            </a:r>
            <a:r>
              <a:rPr lang="uk-UA" sz="2200" spc="118" dirty="0" smtClean="0">
                <a:latin typeface="Times New Roman"/>
                <a:cs typeface="Times New Roman"/>
              </a:rPr>
              <a:t>фінансуються</a:t>
            </a:r>
            <a:r>
              <a:rPr sz="2200" spc="118" dirty="0" smtClean="0">
                <a:latin typeface="Times New Roman"/>
                <a:cs typeface="Times New Roman"/>
              </a:rPr>
              <a:t> </a:t>
            </a:r>
            <a:endParaRPr lang="uk-UA" sz="2200" spc="118" dirty="0" smtClean="0">
              <a:latin typeface="Times New Roman"/>
              <a:cs typeface="Times New Roman"/>
            </a:endParaRPr>
          </a:p>
          <a:p>
            <a:pPr marL="381767" marR="4607" indent="-370827">
              <a:spcBef>
                <a:spcPts val="95"/>
              </a:spcBef>
            </a:pPr>
            <a:r>
              <a:rPr lang="uk-UA" sz="2200" spc="122" dirty="0" smtClean="0">
                <a:latin typeface="Times New Roman"/>
                <a:cs typeface="Times New Roman"/>
              </a:rPr>
              <a:t>за</a:t>
            </a:r>
            <a:r>
              <a:rPr sz="2200" spc="122" dirty="0" smtClean="0">
                <a:latin typeface="Times New Roman"/>
                <a:cs typeface="Times New Roman"/>
              </a:rPr>
              <a:t> </a:t>
            </a:r>
            <a:r>
              <a:rPr sz="2200" spc="113" dirty="0">
                <a:latin typeface="Times New Roman"/>
                <a:cs typeface="Times New Roman"/>
              </a:rPr>
              <a:t>програмою </a:t>
            </a:r>
            <a:r>
              <a:rPr sz="2200" spc="109" dirty="0">
                <a:latin typeface="Times New Roman"/>
                <a:cs typeface="Times New Roman"/>
              </a:rPr>
              <a:t>медичних</a:t>
            </a:r>
            <a:r>
              <a:rPr sz="2200" spc="-145" dirty="0">
                <a:latin typeface="Times New Roman"/>
                <a:cs typeface="Times New Roman"/>
              </a:rPr>
              <a:t> </a:t>
            </a:r>
            <a:r>
              <a:rPr sz="2200" spc="82" dirty="0">
                <a:latin typeface="Times New Roman"/>
                <a:cs typeface="Times New Roman"/>
              </a:rPr>
              <a:t>гарантій</a:t>
            </a:r>
            <a:endParaRPr sz="2200" dirty="0">
              <a:latin typeface="Times New Roman"/>
              <a:cs typeface="Times New Roman"/>
            </a:endParaRPr>
          </a:p>
        </p:txBody>
      </p:sp>
    </p:spTree>
    <p:extLst>
      <p:ext uri="{BB962C8B-B14F-4D97-AF65-F5344CB8AC3E}">
        <p14:creationId xmlns="" xmlns:p14="http://schemas.microsoft.com/office/powerpoint/2010/main" val="1159104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5134" y="383686"/>
            <a:ext cx="10515600" cy="467794"/>
          </a:xfrm>
        </p:spPr>
        <p:txBody>
          <a:bodyPr>
            <a:noAutofit/>
          </a:bodyPr>
          <a:lstStyle/>
          <a:p>
            <a:pPr algn="ctr"/>
            <a:r>
              <a:rPr lang="uk-UA" sz="2400" b="1" spc="213" dirty="0" smtClean="0">
                <a:latin typeface="Arial" panose="020B0604020202020204" pitchFamily="34" charset="0"/>
                <a:cs typeface="Arial" panose="020B0604020202020204" pitchFamily="34" charset="0"/>
              </a:rPr>
              <a:t>Фінансування системи охорони</a:t>
            </a:r>
            <a:r>
              <a:rPr lang="uk-UA" sz="2400" b="1" spc="-54" dirty="0" smtClean="0">
                <a:latin typeface="Arial" panose="020B0604020202020204" pitchFamily="34" charset="0"/>
                <a:cs typeface="Arial" panose="020B0604020202020204" pitchFamily="34" charset="0"/>
              </a:rPr>
              <a:t> </a:t>
            </a:r>
            <a:r>
              <a:rPr lang="uk-UA" sz="2400" b="1" spc="272" dirty="0" smtClean="0">
                <a:latin typeface="Arial" panose="020B0604020202020204" pitchFamily="34" charset="0"/>
                <a:cs typeface="Arial" panose="020B0604020202020204" pitchFamily="34" charset="0"/>
              </a:rPr>
              <a:t>здоров'я </a:t>
            </a:r>
            <a:br>
              <a:rPr lang="uk-UA" sz="2400" b="1" spc="272" dirty="0" smtClean="0">
                <a:latin typeface="Arial" panose="020B0604020202020204" pitchFamily="34" charset="0"/>
                <a:cs typeface="Arial" panose="020B0604020202020204" pitchFamily="34" charset="0"/>
              </a:rPr>
            </a:br>
            <a:r>
              <a:rPr lang="uk-UA" sz="2400" b="1" spc="145" dirty="0" smtClean="0">
                <a:latin typeface="Arial" panose="020B0604020202020204" pitchFamily="34" charset="0"/>
                <a:cs typeface="Arial" panose="020B0604020202020204" pitchFamily="34" charset="0"/>
              </a:rPr>
              <a:t>до 1 липня 2018 року</a:t>
            </a:r>
            <a:endParaRPr lang="uk-UA" sz="2400" b="1" dirty="0"/>
          </a:p>
        </p:txBody>
      </p:sp>
      <p:sp>
        <p:nvSpPr>
          <p:cNvPr id="4" name="object 7"/>
          <p:cNvSpPr/>
          <p:nvPr/>
        </p:nvSpPr>
        <p:spPr>
          <a:xfrm>
            <a:off x="1337703" y="1218774"/>
            <a:ext cx="660736" cy="4652125"/>
          </a:xfrm>
          <a:custGeom>
            <a:avLst/>
            <a:gdLst/>
            <a:ahLst/>
            <a:cxnLst/>
            <a:rect l="l" t="t" r="r" b="b"/>
            <a:pathLst>
              <a:path w="368934" h="2135504">
                <a:moveTo>
                  <a:pt x="0" y="2135124"/>
                </a:moveTo>
                <a:lnTo>
                  <a:pt x="0" y="0"/>
                </a:lnTo>
                <a:lnTo>
                  <a:pt x="368808" y="0"/>
                </a:lnTo>
                <a:lnTo>
                  <a:pt x="368808" y="2135124"/>
                </a:lnTo>
                <a:lnTo>
                  <a:pt x="0" y="2135124"/>
                </a:lnTo>
                <a:close/>
              </a:path>
            </a:pathLst>
          </a:custGeom>
          <a:solidFill>
            <a:srgbClr val="BF0000"/>
          </a:solidFill>
        </p:spPr>
        <p:txBody>
          <a:bodyPr vert="vert270" wrap="square" lIns="0" tIns="0" rIns="0" bIns="0" rtlCol="0"/>
          <a:lstStyle/>
          <a:p>
            <a:pPr algn="ctr"/>
            <a:r>
              <a:rPr lang="uk-UA" sz="3200" dirty="0" smtClean="0">
                <a:latin typeface="Arial" panose="020B0604020202020204" pitchFamily="34" charset="0"/>
                <a:cs typeface="Arial" panose="020B0604020202020204" pitchFamily="34" charset="0"/>
              </a:rPr>
              <a:t>Медична субвенція</a:t>
            </a:r>
            <a:endParaRPr sz="3200" dirty="0">
              <a:latin typeface="Arial" panose="020B0604020202020204" pitchFamily="34" charset="0"/>
              <a:cs typeface="Arial" panose="020B0604020202020204" pitchFamily="34" charset="0"/>
            </a:endParaRPr>
          </a:p>
        </p:txBody>
      </p:sp>
      <p:sp>
        <p:nvSpPr>
          <p:cNvPr id="5" name="object 16"/>
          <p:cNvSpPr txBox="1"/>
          <p:nvPr/>
        </p:nvSpPr>
        <p:spPr>
          <a:xfrm>
            <a:off x="5534075" y="1447264"/>
            <a:ext cx="5402511" cy="1484072"/>
          </a:xfrm>
          <a:prstGeom prst="rect">
            <a:avLst/>
          </a:prstGeom>
        </p:spPr>
        <p:txBody>
          <a:bodyPr vert="horz" wrap="square" lIns="0" tIns="52399" rIns="0" bIns="0" rtlCol="0">
            <a:spAutoFit/>
          </a:bodyPr>
          <a:lstStyle/>
          <a:p>
            <a:pPr marL="157774" indent="-146258">
              <a:spcBef>
                <a:spcPts val="413"/>
              </a:spcBef>
              <a:buChar char=""/>
              <a:tabLst>
                <a:tab pos="158350" algn="l"/>
              </a:tabLst>
            </a:pPr>
            <a:r>
              <a:rPr sz="2200" spc="45" dirty="0">
                <a:latin typeface="Times New Roman"/>
                <a:cs typeface="Times New Roman"/>
              </a:rPr>
              <a:t>Паперовий</a:t>
            </a:r>
            <a:r>
              <a:rPr sz="2200" spc="-5" dirty="0">
                <a:latin typeface="Times New Roman"/>
                <a:cs typeface="Times New Roman"/>
              </a:rPr>
              <a:t> </a:t>
            </a:r>
            <a:r>
              <a:rPr sz="2200" spc="23" dirty="0">
                <a:latin typeface="Times New Roman"/>
                <a:cs typeface="Times New Roman"/>
              </a:rPr>
              <a:t>документообіг</a:t>
            </a:r>
            <a:endParaRPr sz="2200" dirty="0">
              <a:latin typeface="Times New Roman"/>
              <a:cs typeface="Times New Roman"/>
            </a:endParaRPr>
          </a:p>
          <a:p>
            <a:pPr marL="157774" indent="-146258">
              <a:spcBef>
                <a:spcPts val="326"/>
              </a:spcBef>
              <a:buChar char=""/>
              <a:tabLst>
                <a:tab pos="158350" algn="l"/>
              </a:tabLst>
            </a:pPr>
            <a:r>
              <a:rPr sz="2200" spc="50" dirty="0">
                <a:latin typeface="Times New Roman"/>
                <a:cs typeface="Times New Roman"/>
              </a:rPr>
              <a:t>Сума </a:t>
            </a:r>
            <a:r>
              <a:rPr sz="2200" spc="45" dirty="0">
                <a:latin typeface="Times New Roman"/>
                <a:cs typeface="Times New Roman"/>
              </a:rPr>
              <a:t>фінансування </a:t>
            </a:r>
            <a:r>
              <a:rPr sz="2200" spc="14" dirty="0">
                <a:latin typeface="Times New Roman"/>
                <a:cs typeface="Times New Roman"/>
              </a:rPr>
              <a:t>як </a:t>
            </a:r>
            <a:r>
              <a:rPr sz="2200" dirty="0">
                <a:latin typeface="Times New Roman"/>
                <a:cs typeface="Times New Roman"/>
              </a:rPr>
              <a:t>у </a:t>
            </a:r>
            <a:r>
              <a:rPr sz="2200" spc="50" dirty="0">
                <a:latin typeface="Times New Roman"/>
                <a:cs typeface="Times New Roman"/>
              </a:rPr>
              <a:t>2017</a:t>
            </a:r>
            <a:r>
              <a:rPr sz="2200" spc="-41" dirty="0">
                <a:latin typeface="Times New Roman"/>
                <a:cs typeface="Times New Roman"/>
              </a:rPr>
              <a:t> </a:t>
            </a:r>
            <a:r>
              <a:rPr sz="2200" spc="18" dirty="0">
                <a:latin typeface="Times New Roman"/>
                <a:cs typeface="Times New Roman"/>
              </a:rPr>
              <a:t>році</a:t>
            </a:r>
            <a:endParaRPr sz="2200" dirty="0">
              <a:latin typeface="Times New Roman"/>
              <a:cs typeface="Times New Roman"/>
            </a:endParaRPr>
          </a:p>
          <a:p>
            <a:pPr marL="157774" indent="-146258">
              <a:spcBef>
                <a:spcPts val="317"/>
              </a:spcBef>
              <a:buChar char=""/>
              <a:tabLst>
                <a:tab pos="158350" algn="l"/>
              </a:tabLst>
            </a:pPr>
            <a:r>
              <a:rPr sz="2200" spc="27" dirty="0">
                <a:latin typeface="Times New Roman"/>
                <a:cs typeface="Times New Roman"/>
              </a:rPr>
              <a:t>Фінансування </a:t>
            </a:r>
            <a:r>
              <a:rPr sz="2200" spc="86" dirty="0">
                <a:latin typeface="Times New Roman"/>
                <a:cs typeface="Times New Roman"/>
              </a:rPr>
              <a:t>за </a:t>
            </a:r>
            <a:r>
              <a:rPr sz="2200" spc="32" dirty="0">
                <a:latin typeface="Times New Roman"/>
                <a:cs typeface="Times New Roman"/>
              </a:rPr>
              <a:t>субвенцією </a:t>
            </a:r>
            <a:r>
              <a:rPr sz="2200" spc="59" dirty="0">
                <a:latin typeface="Times New Roman"/>
                <a:cs typeface="Times New Roman"/>
              </a:rPr>
              <a:t>до</a:t>
            </a:r>
            <a:r>
              <a:rPr sz="2200" spc="-50" dirty="0">
                <a:latin typeface="Times New Roman"/>
                <a:cs typeface="Times New Roman"/>
              </a:rPr>
              <a:t> </a:t>
            </a:r>
            <a:r>
              <a:rPr sz="2200" spc="32" dirty="0">
                <a:latin typeface="Times New Roman"/>
                <a:cs typeface="Times New Roman"/>
              </a:rPr>
              <a:t>01.07.2018</a:t>
            </a:r>
            <a:endParaRPr sz="2200" dirty="0">
              <a:latin typeface="Times New Roman"/>
              <a:cs typeface="Times New Roman"/>
            </a:endParaRPr>
          </a:p>
        </p:txBody>
      </p:sp>
      <p:sp>
        <p:nvSpPr>
          <p:cNvPr id="6" name="object 17"/>
          <p:cNvSpPr txBox="1"/>
          <p:nvPr/>
        </p:nvSpPr>
        <p:spPr>
          <a:xfrm>
            <a:off x="5534075" y="3688311"/>
            <a:ext cx="6163003" cy="1484072"/>
          </a:xfrm>
          <a:prstGeom prst="rect">
            <a:avLst/>
          </a:prstGeom>
        </p:spPr>
        <p:txBody>
          <a:bodyPr vert="horz" wrap="square" lIns="0" tIns="52399" rIns="0" bIns="0" rtlCol="0">
            <a:spAutoFit/>
          </a:bodyPr>
          <a:lstStyle/>
          <a:p>
            <a:pPr marL="157774" indent="-146258">
              <a:spcBef>
                <a:spcPts val="413"/>
              </a:spcBef>
              <a:buChar char=""/>
              <a:tabLst>
                <a:tab pos="158350" algn="l"/>
              </a:tabLst>
            </a:pPr>
            <a:r>
              <a:rPr sz="2200" spc="-23" dirty="0">
                <a:latin typeface="Times New Roman"/>
                <a:cs typeface="Times New Roman"/>
              </a:rPr>
              <a:t>Ліки </a:t>
            </a:r>
            <a:r>
              <a:rPr sz="2200" spc="32" dirty="0">
                <a:latin typeface="Times New Roman"/>
                <a:cs typeface="Times New Roman"/>
              </a:rPr>
              <a:t>необхідно </a:t>
            </a:r>
            <a:r>
              <a:rPr sz="2200" spc="14" dirty="0">
                <a:latin typeface="Times New Roman"/>
                <a:cs typeface="Times New Roman"/>
              </a:rPr>
              <a:t>купувати</a:t>
            </a:r>
            <a:endParaRPr sz="2200" dirty="0">
              <a:latin typeface="Times New Roman"/>
              <a:cs typeface="Times New Roman"/>
            </a:endParaRPr>
          </a:p>
          <a:p>
            <a:pPr marL="157774" indent="-146258">
              <a:spcBef>
                <a:spcPts val="326"/>
              </a:spcBef>
              <a:buChar char=""/>
              <a:tabLst>
                <a:tab pos="158350" algn="l"/>
              </a:tabLst>
            </a:pPr>
            <a:r>
              <a:rPr sz="2200" spc="32" dirty="0">
                <a:latin typeface="Times New Roman"/>
                <a:cs typeface="Times New Roman"/>
              </a:rPr>
              <a:t>Обслуговування </a:t>
            </a:r>
            <a:r>
              <a:rPr sz="2200" spc="82" dirty="0">
                <a:latin typeface="Times New Roman"/>
                <a:cs typeface="Times New Roman"/>
              </a:rPr>
              <a:t>за </a:t>
            </a:r>
            <a:r>
              <a:rPr sz="2200" spc="23" dirty="0" err="1">
                <a:latin typeface="Times New Roman"/>
                <a:cs typeface="Times New Roman"/>
              </a:rPr>
              <a:t>пропискою</a:t>
            </a:r>
            <a:r>
              <a:rPr sz="2200" spc="23" dirty="0">
                <a:latin typeface="Times New Roman"/>
                <a:cs typeface="Times New Roman"/>
              </a:rPr>
              <a:t> </a:t>
            </a:r>
            <a:endParaRPr lang="uk-UA" sz="2200" spc="23" dirty="0" smtClean="0">
              <a:latin typeface="Times New Roman"/>
              <a:cs typeface="Times New Roman"/>
            </a:endParaRPr>
          </a:p>
          <a:p>
            <a:pPr marL="157774" indent="-146258">
              <a:spcBef>
                <a:spcPts val="326"/>
              </a:spcBef>
              <a:buChar char=""/>
              <a:tabLst>
                <a:tab pos="158350" algn="l"/>
              </a:tabLst>
            </a:pPr>
            <a:r>
              <a:rPr sz="2200" spc="23" dirty="0" err="1" smtClean="0">
                <a:latin typeface="Times New Roman"/>
                <a:cs typeface="Times New Roman"/>
              </a:rPr>
              <a:t>Необхідність</a:t>
            </a:r>
            <a:r>
              <a:rPr sz="2200" spc="23" dirty="0" smtClean="0">
                <a:latin typeface="Times New Roman"/>
                <a:cs typeface="Times New Roman"/>
              </a:rPr>
              <a:t> </a:t>
            </a:r>
            <a:r>
              <a:rPr sz="2200" spc="41" dirty="0">
                <a:latin typeface="Times New Roman"/>
                <a:cs typeface="Times New Roman"/>
              </a:rPr>
              <a:t>доплачувати </a:t>
            </a:r>
            <a:r>
              <a:rPr sz="2200" spc="82" dirty="0">
                <a:latin typeface="Times New Roman"/>
                <a:cs typeface="Times New Roman"/>
              </a:rPr>
              <a:t>за </a:t>
            </a:r>
            <a:r>
              <a:rPr sz="2200" spc="-9" dirty="0">
                <a:latin typeface="Times New Roman"/>
                <a:cs typeface="Times New Roman"/>
              </a:rPr>
              <a:t>послуги  </a:t>
            </a:r>
            <a:r>
              <a:rPr sz="2200" spc="36" dirty="0">
                <a:latin typeface="Times New Roman"/>
                <a:cs typeface="Times New Roman"/>
              </a:rPr>
              <a:t>неофіційно </a:t>
            </a:r>
            <a:r>
              <a:rPr sz="2200" spc="5" dirty="0">
                <a:latin typeface="Times New Roman"/>
                <a:cs typeface="Times New Roman"/>
              </a:rPr>
              <a:t>зі </a:t>
            </a:r>
            <a:r>
              <a:rPr sz="2200" spc="45" dirty="0">
                <a:latin typeface="Times New Roman"/>
                <a:cs typeface="Times New Roman"/>
              </a:rPr>
              <a:t>своєї</a:t>
            </a:r>
            <a:r>
              <a:rPr sz="2200" spc="-27" dirty="0">
                <a:latin typeface="Times New Roman"/>
                <a:cs typeface="Times New Roman"/>
              </a:rPr>
              <a:t> </a:t>
            </a:r>
            <a:r>
              <a:rPr sz="2200" spc="14" dirty="0">
                <a:latin typeface="Times New Roman"/>
                <a:cs typeface="Times New Roman"/>
              </a:rPr>
              <a:t>кишені</a:t>
            </a:r>
            <a:endParaRPr sz="2200" dirty="0">
              <a:latin typeface="Times New Roman"/>
              <a:cs typeface="Times New Roman"/>
            </a:endParaRPr>
          </a:p>
        </p:txBody>
      </p:sp>
      <p:sp>
        <p:nvSpPr>
          <p:cNvPr id="7" name="object 11"/>
          <p:cNvSpPr/>
          <p:nvPr/>
        </p:nvSpPr>
        <p:spPr>
          <a:xfrm>
            <a:off x="3323947" y="1447264"/>
            <a:ext cx="1440115" cy="1304733"/>
          </a:xfrm>
          <a:custGeom>
            <a:avLst/>
            <a:gdLst/>
            <a:ahLst/>
            <a:cxnLst/>
            <a:rect l="l" t="t" r="r" b="b"/>
            <a:pathLst>
              <a:path w="772794" h="771525">
                <a:moveTo>
                  <a:pt x="772668" y="771144"/>
                </a:moveTo>
                <a:lnTo>
                  <a:pt x="0" y="771144"/>
                </a:lnTo>
                <a:lnTo>
                  <a:pt x="0" y="580644"/>
                </a:lnTo>
                <a:lnTo>
                  <a:pt x="7437" y="535899"/>
                </a:lnTo>
                <a:lnTo>
                  <a:pt x="28041" y="496641"/>
                </a:lnTo>
                <a:lnTo>
                  <a:pt x="59253" y="465429"/>
                </a:lnTo>
                <a:lnTo>
                  <a:pt x="98511" y="444825"/>
                </a:lnTo>
                <a:lnTo>
                  <a:pt x="143256" y="437388"/>
                </a:lnTo>
                <a:lnTo>
                  <a:pt x="216408" y="437388"/>
                </a:lnTo>
                <a:lnTo>
                  <a:pt x="190500" y="398978"/>
                </a:lnTo>
                <a:lnTo>
                  <a:pt x="169164" y="357568"/>
                </a:lnTo>
                <a:lnTo>
                  <a:pt x="154686" y="314158"/>
                </a:lnTo>
                <a:lnTo>
                  <a:pt x="149352" y="269748"/>
                </a:lnTo>
                <a:lnTo>
                  <a:pt x="149447" y="261556"/>
                </a:lnTo>
                <a:lnTo>
                  <a:pt x="150114" y="254508"/>
                </a:lnTo>
                <a:lnTo>
                  <a:pt x="151923" y="247459"/>
                </a:lnTo>
                <a:lnTo>
                  <a:pt x="155448" y="239268"/>
                </a:lnTo>
                <a:lnTo>
                  <a:pt x="153066" y="229600"/>
                </a:lnTo>
                <a:lnTo>
                  <a:pt x="159734" y="178831"/>
                </a:lnTo>
                <a:lnTo>
                  <a:pt x="192687" y="106362"/>
                </a:lnTo>
                <a:lnTo>
                  <a:pt x="224253" y="67056"/>
                </a:lnTo>
                <a:lnTo>
                  <a:pt x="260985" y="37147"/>
                </a:lnTo>
                <a:lnTo>
                  <a:pt x="301526" y="16256"/>
                </a:lnTo>
                <a:lnTo>
                  <a:pt x="344522" y="4000"/>
                </a:lnTo>
                <a:lnTo>
                  <a:pt x="388620" y="0"/>
                </a:lnTo>
                <a:lnTo>
                  <a:pt x="428534" y="3129"/>
                </a:lnTo>
                <a:lnTo>
                  <a:pt x="467370" y="12618"/>
                </a:lnTo>
                <a:lnTo>
                  <a:pt x="504161" y="28617"/>
                </a:lnTo>
                <a:lnTo>
                  <a:pt x="537942" y="51276"/>
                </a:lnTo>
                <a:lnTo>
                  <a:pt x="567747" y="80746"/>
                </a:lnTo>
                <a:lnTo>
                  <a:pt x="592610" y="117178"/>
                </a:lnTo>
                <a:lnTo>
                  <a:pt x="596000" y="124968"/>
                </a:lnTo>
                <a:lnTo>
                  <a:pt x="288036" y="124968"/>
                </a:lnTo>
                <a:lnTo>
                  <a:pt x="272153" y="158924"/>
                </a:lnTo>
                <a:lnTo>
                  <a:pt x="252412" y="187452"/>
                </a:lnTo>
                <a:lnTo>
                  <a:pt x="229528" y="210264"/>
                </a:lnTo>
                <a:lnTo>
                  <a:pt x="204216" y="227076"/>
                </a:lnTo>
                <a:lnTo>
                  <a:pt x="203263" y="236315"/>
                </a:lnTo>
                <a:lnTo>
                  <a:pt x="201076" y="246602"/>
                </a:lnTo>
                <a:lnTo>
                  <a:pt x="199072" y="257079"/>
                </a:lnTo>
                <a:lnTo>
                  <a:pt x="198120" y="269748"/>
                </a:lnTo>
                <a:lnTo>
                  <a:pt x="204593" y="319080"/>
                </a:lnTo>
                <a:lnTo>
                  <a:pt x="222290" y="364333"/>
                </a:lnTo>
                <a:lnTo>
                  <a:pt x="248625" y="404228"/>
                </a:lnTo>
                <a:lnTo>
                  <a:pt x="281011" y="437485"/>
                </a:lnTo>
                <a:lnTo>
                  <a:pt x="316863" y="462825"/>
                </a:lnTo>
                <a:lnTo>
                  <a:pt x="353594" y="478966"/>
                </a:lnTo>
                <a:lnTo>
                  <a:pt x="388620" y="484632"/>
                </a:lnTo>
                <a:lnTo>
                  <a:pt x="143256" y="484632"/>
                </a:lnTo>
                <a:lnTo>
                  <a:pt x="108561" y="491918"/>
                </a:lnTo>
                <a:lnTo>
                  <a:pt x="78295" y="512064"/>
                </a:lnTo>
                <a:lnTo>
                  <a:pt x="56888" y="542496"/>
                </a:lnTo>
                <a:lnTo>
                  <a:pt x="48768" y="580644"/>
                </a:lnTo>
                <a:lnTo>
                  <a:pt x="48768" y="723900"/>
                </a:lnTo>
                <a:lnTo>
                  <a:pt x="772668" y="723900"/>
                </a:lnTo>
                <a:lnTo>
                  <a:pt x="772668" y="771144"/>
                </a:lnTo>
                <a:close/>
              </a:path>
              <a:path w="772794" h="771525">
                <a:moveTo>
                  <a:pt x="521208" y="202692"/>
                </a:moveTo>
                <a:lnTo>
                  <a:pt x="461698" y="199290"/>
                </a:lnTo>
                <a:lnTo>
                  <a:pt x="406871" y="189378"/>
                </a:lnTo>
                <a:lnTo>
                  <a:pt x="358481" y="173394"/>
                </a:lnTo>
                <a:lnTo>
                  <a:pt x="318284" y="151778"/>
                </a:lnTo>
                <a:lnTo>
                  <a:pt x="288036" y="124968"/>
                </a:lnTo>
                <a:lnTo>
                  <a:pt x="596000" y="124968"/>
                </a:lnTo>
                <a:lnTo>
                  <a:pt x="611565" y="160722"/>
                </a:lnTo>
                <a:lnTo>
                  <a:pt x="620095" y="196596"/>
                </a:lnTo>
                <a:lnTo>
                  <a:pt x="568452" y="196596"/>
                </a:lnTo>
                <a:lnTo>
                  <a:pt x="558498" y="200120"/>
                </a:lnTo>
                <a:lnTo>
                  <a:pt x="547116" y="201930"/>
                </a:lnTo>
                <a:lnTo>
                  <a:pt x="534590" y="202596"/>
                </a:lnTo>
                <a:lnTo>
                  <a:pt x="521208" y="202692"/>
                </a:lnTo>
                <a:close/>
              </a:path>
              <a:path w="772794" h="771525">
                <a:moveTo>
                  <a:pt x="772668" y="723900"/>
                </a:moveTo>
                <a:lnTo>
                  <a:pt x="723900" y="723900"/>
                </a:lnTo>
                <a:lnTo>
                  <a:pt x="723900" y="580644"/>
                </a:lnTo>
                <a:lnTo>
                  <a:pt x="716613" y="542496"/>
                </a:lnTo>
                <a:lnTo>
                  <a:pt x="696468" y="512064"/>
                </a:lnTo>
                <a:lnTo>
                  <a:pt x="666035" y="491918"/>
                </a:lnTo>
                <a:lnTo>
                  <a:pt x="627888" y="484632"/>
                </a:lnTo>
                <a:lnTo>
                  <a:pt x="388620" y="484632"/>
                </a:lnTo>
                <a:lnTo>
                  <a:pt x="423729" y="478966"/>
                </a:lnTo>
                <a:lnTo>
                  <a:pt x="460678" y="462825"/>
                </a:lnTo>
                <a:lnTo>
                  <a:pt x="496828" y="437485"/>
                </a:lnTo>
                <a:lnTo>
                  <a:pt x="529538" y="404228"/>
                </a:lnTo>
                <a:lnTo>
                  <a:pt x="556171" y="364333"/>
                </a:lnTo>
                <a:lnTo>
                  <a:pt x="574085" y="319080"/>
                </a:lnTo>
                <a:lnTo>
                  <a:pt x="580644" y="269748"/>
                </a:lnTo>
                <a:lnTo>
                  <a:pt x="579596" y="248888"/>
                </a:lnTo>
                <a:lnTo>
                  <a:pt x="576834" y="230886"/>
                </a:lnTo>
                <a:lnTo>
                  <a:pt x="572928" y="214026"/>
                </a:lnTo>
                <a:lnTo>
                  <a:pt x="568452" y="196596"/>
                </a:lnTo>
                <a:lnTo>
                  <a:pt x="620095" y="196596"/>
                </a:lnTo>
                <a:lnTo>
                  <a:pt x="623646" y="211528"/>
                </a:lnTo>
                <a:lnTo>
                  <a:pt x="627888" y="269748"/>
                </a:lnTo>
                <a:lnTo>
                  <a:pt x="623649" y="314158"/>
                </a:lnTo>
                <a:lnTo>
                  <a:pt x="611124" y="357568"/>
                </a:lnTo>
                <a:lnTo>
                  <a:pt x="590597" y="398978"/>
                </a:lnTo>
                <a:lnTo>
                  <a:pt x="562356" y="437388"/>
                </a:lnTo>
                <a:lnTo>
                  <a:pt x="627888" y="437388"/>
                </a:lnTo>
                <a:lnTo>
                  <a:pt x="673376" y="444825"/>
                </a:lnTo>
                <a:lnTo>
                  <a:pt x="713085" y="465429"/>
                </a:lnTo>
                <a:lnTo>
                  <a:pt x="744528" y="496641"/>
                </a:lnTo>
                <a:lnTo>
                  <a:pt x="765218" y="535899"/>
                </a:lnTo>
                <a:lnTo>
                  <a:pt x="772668" y="580644"/>
                </a:lnTo>
                <a:lnTo>
                  <a:pt x="772668" y="723900"/>
                </a:lnTo>
                <a:close/>
              </a:path>
              <a:path w="772794" h="771525">
                <a:moveTo>
                  <a:pt x="316992" y="292608"/>
                </a:moveTo>
                <a:lnTo>
                  <a:pt x="306347" y="290536"/>
                </a:lnTo>
                <a:lnTo>
                  <a:pt x="299275" y="285178"/>
                </a:lnTo>
                <a:lnTo>
                  <a:pt x="295346" y="277820"/>
                </a:lnTo>
                <a:lnTo>
                  <a:pt x="294132" y="269748"/>
                </a:lnTo>
                <a:lnTo>
                  <a:pt x="295346" y="258222"/>
                </a:lnTo>
                <a:lnTo>
                  <a:pt x="299275" y="250698"/>
                </a:lnTo>
                <a:lnTo>
                  <a:pt x="306347" y="246602"/>
                </a:lnTo>
                <a:lnTo>
                  <a:pt x="316992" y="245364"/>
                </a:lnTo>
                <a:lnTo>
                  <a:pt x="325945" y="246602"/>
                </a:lnTo>
                <a:lnTo>
                  <a:pt x="333756" y="250698"/>
                </a:lnTo>
                <a:lnTo>
                  <a:pt x="339280" y="258222"/>
                </a:lnTo>
                <a:lnTo>
                  <a:pt x="341376" y="269748"/>
                </a:lnTo>
                <a:lnTo>
                  <a:pt x="339280" y="277820"/>
                </a:lnTo>
                <a:lnTo>
                  <a:pt x="333756" y="285178"/>
                </a:lnTo>
                <a:lnTo>
                  <a:pt x="325945" y="290536"/>
                </a:lnTo>
                <a:lnTo>
                  <a:pt x="316992" y="292608"/>
                </a:lnTo>
                <a:close/>
              </a:path>
              <a:path w="772794" h="771525">
                <a:moveTo>
                  <a:pt x="461772" y="292608"/>
                </a:moveTo>
                <a:lnTo>
                  <a:pt x="450246" y="290536"/>
                </a:lnTo>
                <a:lnTo>
                  <a:pt x="442722" y="285178"/>
                </a:lnTo>
                <a:lnTo>
                  <a:pt x="438626" y="277820"/>
                </a:lnTo>
                <a:lnTo>
                  <a:pt x="437388" y="269748"/>
                </a:lnTo>
                <a:lnTo>
                  <a:pt x="438626" y="258222"/>
                </a:lnTo>
                <a:lnTo>
                  <a:pt x="442722" y="250698"/>
                </a:lnTo>
                <a:lnTo>
                  <a:pt x="450246" y="246602"/>
                </a:lnTo>
                <a:lnTo>
                  <a:pt x="461772" y="245364"/>
                </a:lnTo>
                <a:lnTo>
                  <a:pt x="469844" y="246602"/>
                </a:lnTo>
                <a:lnTo>
                  <a:pt x="477202" y="250698"/>
                </a:lnTo>
                <a:lnTo>
                  <a:pt x="482560" y="258222"/>
                </a:lnTo>
                <a:lnTo>
                  <a:pt x="484632" y="269748"/>
                </a:lnTo>
                <a:lnTo>
                  <a:pt x="482560" y="277820"/>
                </a:lnTo>
                <a:lnTo>
                  <a:pt x="477202" y="285178"/>
                </a:lnTo>
                <a:lnTo>
                  <a:pt x="469844" y="290536"/>
                </a:lnTo>
                <a:lnTo>
                  <a:pt x="461772" y="292608"/>
                </a:lnTo>
                <a:close/>
              </a:path>
              <a:path w="772794" h="771525">
                <a:moveTo>
                  <a:pt x="437388" y="723900"/>
                </a:moveTo>
                <a:lnTo>
                  <a:pt x="388620" y="723900"/>
                </a:lnTo>
                <a:lnTo>
                  <a:pt x="388620" y="531876"/>
                </a:lnTo>
                <a:lnTo>
                  <a:pt x="357520" y="528780"/>
                </a:lnTo>
                <a:lnTo>
                  <a:pt x="326136" y="519684"/>
                </a:lnTo>
                <a:lnTo>
                  <a:pt x="294751" y="504872"/>
                </a:lnTo>
                <a:lnTo>
                  <a:pt x="263652" y="484632"/>
                </a:lnTo>
                <a:lnTo>
                  <a:pt x="515112" y="484632"/>
                </a:lnTo>
                <a:lnTo>
                  <a:pt x="496109" y="497276"/>
                </a:lnTo>
                <a:lnTo>
                  <a:pt x="476250" y="508063"/>
                </a:lnTo>
                <a:lnTo>
                  <a:pt x="456390" y="517421"/>
                </a:lnTo>
                <a:lnTo>
                  <a:pt x="437388" y="525780"/>
                </a:lnTo>
                <a:lnTo>
                  <a:pt x="437388" y="723900"/>
                </a:lnTo>
                <a:close/>
              </a:path>
              <a:path w="772794" h="771525">
                <a:moveTo>
                  <a:pt x="239268" y="580644"/>
                </a:moveTo>
                <a:lnTo>
                  <a:pt x="192024" y="580644"/>
                </a:lnTo>
                <a:lnTo>
                  <a:pt x="192024" y="531876"/>
                </a:lnTo>
                <a:lnTo>
                  <a:pt x="239268" y="531876"/>
                </a:lnTo>
                <a:lnTo>
                  <a:pt x="239268" y="580644"/>
                </a:lnTo>
                <a:close/>
              </a:path>
              <a:path w="772794" h="771525">
                <a:moveTo>
                  <a:pt x="294132" y="627888"/>
                </a:moveTo>
                <a:lnTo>
                  <a:pt x="143256" y="627888"/>
                </a:lnTo>
                <a:lnTo>
                  <a:pt x="143256" y="580644"/>
                </a:lnTo>
                <a:lnTo>
                  <a:pt x="294132" y="580644"/>
                </a:lnTo>
                <a:lnTo>
                  <a:pt x="294132" y="627888"/>
                </a:lnTo>
                <a:close/>
              </a:path>
              <a:path w="772794" h="771525">
                <a:moveTo>
                  <a:pt x="239268" y="676656"/>
                </a:moveTo>
                <a:lnTo>
                  <a:pt x="192024" y="676656"/>
                </a:lnTo>
                <a:lnTo>
                  <a:pt x="192024" y="627888"/>
                </a:lnTo>
                <a:lnTo>
                  <a:pt x="239268" y="627888"/>
                </a:lnTo>
                <a:lnTo>
                  <a:pt x="239268" y="676656"/>
                </a:lnTo>
                <a:close/>
              </a:path>
            </a:pathLst>
          </a:custGeom>
          <a:solidFill>
            <a:srgbClr val="00AF50"/>
          </a:solidFill>
        </p:spPr>
        <p:txBody>
          <a:bodyPr wrap="square" lIns="0" tIns="0" rIns="0" bIns="0" rtlCol="0"/>
          <a:lstStyle/>
          <a:p>
            <a:endParaRPr sz="1632"/>
          </a:p>
        </p:txBody>
      </p:sp>
      <p:sp>
        <p:nvSpPr>
          <p:cNvPr id="8" name="object 13"/>
          <p:cNvSpPr/>
          <p:nvPr/>
        </p:nvSpPr>
        <p:spPr>
          <a:xfrm>
            <a:off x="3301230" y="3544837"/>
            <a:ext cx="1462832" cy="1232371"/>
          </a:xfrm>
          <a:custGeom>
            <a:avLst/>
            <a:gdLst/>
            <a:ahLst/>
            <a:cxnLst/>
            <a:rect l="l" t="t" r="r" b="b"/>
            <a:pathLst>
              <a:path w="772794" h="771525">
                <a:moveTo>
                  <a:pt x="772668" y="771144"/>
                </a:moveTo>
                <a:lnTo>
                  <a:pt x="0" y="771144"/>
                </a:lnTo>
                <a:lnTo>
                  <a:pt x="0" y="580644"/>
                </a:lnTo>
                <a:lnTo>
                  <a:pt x="7437" y="535740"/>
                </a:lnTo>
                <a:lnTo>
                  <a:pt x="28041" y="496104"/>
                </a:lnTo>
                <a:lnTo>
                  <a:pt x="59253" y="464442"/>
                </a:lnTo>
                <a:lnTo>
                  <a:pt x="98511" y="443459"/>
                </a:lnTo>
                <a:lnTo>
                  <a:pt x="143256" y="435864"/>
                </a:lnTo>
                <a:lnTo>
                  <a:pt x="216408" y="435864"/>
                </a:lnTo>
                <a:lnTo>
                  <a:pt x="190500" y="398335"/>
                </a:lnTo>
                <a:lnTo>
                  <a:pt x="169164" y="357378"/>
                </a:lnTo>
                <a:lnTo>
                  <a:pt x="154686" y="314134"/>
                </a:lnTo>
                <a:lnTo>
                  <a:pt x="149352" y="269748"/>
                </a:lnTo>
                <a:lnTo>
                  <a:pt x="149447" y="261556"/>
                </a:lnTo>
                <a:lnTo>
                  <a:pt x="150114" y="254508"/>
                </a:lnTo>
                <a:lnTo>
                  <a:pt x="151923" y="247459"/>
                </a:lnTo>
                <a:lnTo>
                  <a:pt x="155448" y="239268"/>
                </a:lnTo>
                <a:lnTo>
                  <a:pt x="153066" y="229600"/>
                </a:lnTo>
                <a:lnTo>
                  <a:pt x="159734" y="178831"/>
                </a:lnTo>
                <a:lnTo>
                  <a:pt x="192687" y="106362"/>
                </a:lnTo>
                <a:lnTo>
                  <a:pt x="224253" y="67056"/>
                </a:lnTo>
                <a:lnTo>
                  <a:pt x="260985" y="37147"/>
                </a:lnTo>
                <a:lnTo>
                  <a:pt x="301526" y="16256"/>
                </a:lnTo>
                <a:lnTo>
                  <a:pt x="344522" y="4000"/>
                </a:lnTo>
                <a:lnTo>
                  <a:pt x="388620" y="0"/>
                </a:lnTo>
                <a:lnTo>
                  <a:pt x="428534" y="3129"/>
                </a:lnTo>
                <a:lnTo>
                  <a:pt x="467370" y="12618"/>
                </a:lnTo>
                <a:lnTo>
                  <a:pt x="504161" y="28617"/>
                </a:lnTo>
                <a:lnTo>
                  <a:pt x="537942" y="51276"/>
                </a:lnTo>
                <a:lnTo>
                  <a:pt x="567747" y="80746"/>
                </a:lnTo>
                <a:lnTo>
                  <a:pt x="592610" y="117178"/>
                </a:lnTo>
                <a:lnTo>
                  <a:pt x="596000" y="124968"/>
                </a:lnTo>
                <a:lnTo>
                  <a:pt x="288036" y="124968"/>
                </a:lnTo>
                <a:lnTo>
                  <a:pt x="272153" y="158924"/>
                </a:lnTo>
                <a:lnTo>
                  <a:pt x="252412" y="187452"/>
                </a:lnTo>
                <a:lnTo>
                  <a:pt x="229528" y="210264"/>
                </a:lnTo>
                <a:lnTo>
                  <a:pt x="204216" y="227076"/>
                </a:lnTo>
                <a:lnTo>
                  <a:pt x="203263" y="236315"/>
                </a:lnTo>
                <a:lnTo>
                  <a:pt x="201076" y="246602"/>
                </a:lnTo>
                <a:lnTo>
                  <a:pt x="199072" y="257079"/>
                </a:lnTo>
                <a:lnTo>
                  <a:pt x="198120" y="269748"/>
                </a:lnTo>
                <a:lnTo>
                  <a:pt x="204593" y="319080"/>
                </a:lnTo>
                <a:lnTo>
                  <a:pt x="222290" y="364333"/>
                </a:lnTo>
                <a:lnTo>
                  <a:pt x="248625" y="404228"/>
                </a:lnTo>
                <a:lnTo>
                  <a:pt x="281011" y="437485"/>
                </a:lnTo>
                <a:lnTo>
                  <a:pt x="316863" y="462825"/>
                </a:lnTo>
                <a:lnTo>
                  <a:pt x="353594" y="478966"/>
                </a:lnTo>
                <a:lnTo>
                  <a:pt x="388620" y="484632"/>
                </a:lnTo>
                <a:lnTo>
                  <a:pt x="143256" y="484632"/>
                </a:lnTo>
                <a:lnTo>
                  <a:pt x="108561" y="491918"/>
                </a:lnTo>
                <a:lnTo>
                  <a:pt x="78295" y="512064"/>
                </a:lnTo>
                <a:lnTo>
                  <a:pt x="56888" y="542496"/>
                </a:lnTo>
                <a:lnTo>
                  <a:pt x="48768" y="580644"/>
                </a:lnTo>
                <a:lnTo>
                  <a:pt x="48768" y="723900"/>
                </a:lnTo>
                <a:lnTo>
                  <a:pt x="772668" y="723900"/>
                </a:lnTo>
                <a:lnTo>
                  <a:pt x="772668" y="771144"/>
                </a:lnTo>
                <a:close/>
              </a:path>
              <a:path w="772794" h="771525">
                <a:moveTo>
                  <a:pt x="521208" y="202692"/>
                </a:moveTo>
                <a:lnTo>
                  <a:pt x="461698" y="199290"/>
                </a:lnTo>
                <a:lnTo>
                  <a:pt x="406871" y="189378"/>
                </a:lnTo>
                <a:lnTo>
                  <a:pt x="358481" y="173394"/>
                </a:lnTo>
                <a:lnTo>
                  <a:pt x="318284" y="151778"/>
                </a:lnTo>
                <a:lnTo>
                  <a:pt x="288036" y="124968"/>
                </a:lnTo>
                <a:lnTo>
                  <a:pt x="596000" y="124968"/>
                </a:lnTo>
                <a:lnTo>
                  <a:pt x="611565" y="160722"/>
                </a:lnTo>
                <a:lnTo>
                  <a:pt x="620095" y="196596"/>
                </a:lnTo>
                <a:lnTo>
                  <a:pt x="568452" y="196596"/>
                </a:lnTo>
                <a:lnTo>
                  <a:pt x="558498" y="200120"/>
                </a:lnTo>
                <a:lnTo>
                  <a:pt x="547116" y="201930"/>
                </a:lnTo>
                <a:lnTo>
                  <a:pt x="534590" y="202596"/>
                </a:lnTo>
                <a:lnTo>
                  <a:pt x="521208" y="202692"/>
                </a:lnTo>
                <a:close/>
              </a:path>
              <a:path w="772794" h="771525">
                <a:moveTo>
                  <a:pt x="772668" y="723900"/>
                </a:moveTo>
                <a:lnTo>
                  <a:pt x="723900" y="723900"/>
                </a:lnTo>
                <a:lnTo>
                  <a:pt x="723900" y="580644"/>
                </a:lnTo>
                <a:lnTo>
                  <a:pt x="716613" y="542496"/>
                </a:lnTo>
                <a:lnTo>
                  <a:pt x="696468" y="512064"/>
                </a:lnTo>
                <a:lnTo>
                  <a:pt x="666035" y="491918"/>
                </a:lnTo>
                <a:lnTo>
                  <a:pt x="627888" y="484632"/>
                </a:lnTo>
                <a:lnTo>
                  <a:pt x="388620" y="484632"/>
                </a:lnTo>
                <a:lnTo>
                  <a:pt x="423729" y="478966"/>
                </a:lnTo>
                <a:lnTo>
                  <a:pt x="460678" y="462825"/>
                </a:lnTo>
                <a:lnTo>
                  <a:pt x="496828" y="437485"/>
                </a:lnTo>
                <a:lnTo>
                  <a:pt x="529538" y="404228"/>
                </a:lnTo>
                <a:lnTo>
                  <a:pt x="556171" y="364333"/>
                </a:lnTo>
                <a:lnTo>
                  <a:pt x="574085" y="319080"/>
                </a:lnTo>
                <a:lnTo>
                  <a:pt x="580644" y="269748"/>
                </a:lnTo>
                <a:lnTo>
                  <a:pt x="579596" y="248888"/>
                </a:lnTo>
                <a:lnTo>
                  <a:pt x="576834" y="230886"/>
                </a:lnTo>
                <a:lnTo>
                  <a:pt x="572928" y="214026"/>
                </a:lnTo>
                <a:lnTo>
                  <a:pt x="568452" y="196596"/>
                </a:lnTo>
                <a:lnTo>
                  <a:pt x="620095" y="196596"/>
                </a:lnTo>
                <a:lnTo>
                  <a:pt x="623646" y="211528"/>
                </a:lnTo>
                <a:lnTo>
                  <a:pt x="627888" y="269748"/>
                </a:lnTo>
                <a:lnTo>
                  <a:pt x="623649" y="314134"/>
                </a:lnTo>
                <a:lnTo>
                  <a:pt x="611124" y="357378"/>
                </a:lnTo>
                <a:lnTo>
                  <a:pt x="590597" y="398335"/>
                </a:lnTo>
                <a:lnTo>
                  <a:pt x="562356" y="435864"/>
                </a:lnTo>
                <a:lnTo>
                  <a:pt x="627888" y="435864"/>
                </a:lnTo>
                <a:lnTo>
                  <a:pt x="673376" y="443459"/>
                </a:lnTo>
                <a:lnTo>
                  <a:pt x="713085" y="464442"/>
                </a:lnTo>
                <a:lnTo>
                  <a:pt x="744528" y="496104"/>
                </a:lnTo>
                <a:lnTo>
                  <a:pt x="765218" y="535740"/>
                </a:lnTo>
                <a:lnTo>
                  <a:pt x="772668" y="580644"/>
                </a:lnTo>
                <a:lnTo>
                  <a:pt x="772668" y="723900"/>
                </a:lnTo>
                <a:close/>
              </a:path>
              <a:path w="772794" h="771525">
                <a:moveTo>
                  <a:pt x="316992" y="292608"/>
                </a:moveTo>
                <a:lnTo>
                  <a:pt x="306347" y="290536"/>
                </a:lnTo>
                <a:lnTo>
                  <a:pt x="299275" y="285178"/>
                </a:lnTo>
                <a:lnTo>
                  <a:pt x="295346" y="277820"/>
                </a:lnTo>
                <a:lnTo>
                  <a:pt x="294132" y="269748"/>
                </a:lnTo>
                <a:lnTo>
                  <a:pt x="295346" y="258222"/>
                </a:lnTo>
                <a:lnTo>
                  <a:pt x="299275" y="250698"/>
                </a:lnTo>
                <a:lnTo>
                  <a:pt x="306347" y="246602"/>
                </a:lnTo>
                <a:lnTo>
                  <a:pt x="316992" y="245364"/>
                </a:lnTo>
                <a:lnTo>
                  <a:pt x="325945" y="246602"/>
                </a:lnTo>
                <a:lnTo>
                  <a:pt x="333756" y="250698"/>
                </a:lnTo>
                <a:lnTo>
                  <a:pt x="339280" y="258222"/>
                </a:lnTo>
                <a:lnTo>
                  <a:pt x="341376" y="269748"/>
                </a:lnTo>
                <a:lnTo>
                  <a:pt x="339280" y="277820"/>
                </a:lnTo>
                <a:lnTo>
                  <a:pt x="333756" y="285178"/>
                </a:lnTo>
                <a:lnTo>
                  <a:pt x="325945" y="290536"/>
                </a:lnTo>
                <a:lnTo>
                  <a:pt x="316992" y="292608"/>
                </a:lnTo>
                <a:close/>
              </a:path>
              <a:path w="772794" h="771525">
                <a:moveTo>
                  <a:pt x="461772" y="292608"/>
                </a:moveTo>
                <a:lnTo>
                  <a:pt x="450246" y="290536"/>
                </a:lnTo>
                <a:lnTo>
                  <a:pt x="442722" y="285178"/>
                </a:lnTo>
                <a:lnTo>
                  <a:pt x="438626" y="277820"/>
                </a:lnTo>
                <a:lnTo>
                  <a:pt x="437388" y="269748"/>
                </a:lnTo>
                <a:lnTo>
                  <a:pt x="438626" y="258222"/>
                </a:lnTo>
                <a:lnTo>
                  <a:pt x="442722" y="250698"/>
                </a:lnTo>
                <a:lnTo>
                  <a:pt x="450246" y="246602"/>
                </a:lnTo>
                <a:lnTo>
                  <a:pt x="461772" y="245364"/>
                </a:lnTo>
                <a:lnTo>
                  <a:pt x="469844" y="246602"/>
                </a:lnTo>
                <a:lnTo>
                  <a:pt x="477202" y="250698"/>
                </a:lnTo>
                <a:lnTo>
                  <a:pt x="482560" y="258222"/>
                </a:lnTo>
                <a:lnTo>
                  <a:pt x="484632" y="269748"/>
                </a:lnTo>
                <a:lnTo>
                  <a:pt x="482560" y="277820"/>
                </a:lnTo>
                <a:lnTo>
                  <a:pt x="477202" y="285178"/>
                </a:lnTo>
                <a:lnTo>
                  <a:pt x="469844" y="290536"/>
                </a:lnTo>
                <a:lnTo>
                  <a:pt x="461772" y="292608"/>
                </a:lnTo>
                <a:close/>
              </a:path>
              <a:path w="772794" h="771525">
                <a:moveTo>
                  <a:pt x="437388" y="723900"/>
                </a:moveTo>
                <a:lnTo>
                  <a:pt x="388620" y="723900"/>
                </a:lnTo>
                <a:lnTo>
                  <a:pt x="388620" y="531876"/>
                </a:lnTo>
                <a:lnTo>
                  <a:pt x="357520" y="528566"/>
                </a:lnTo>
                <a:lnTo>
                  <a:pt x="326136" y="519112"/>
                </a:lnTo>
                <a:lnTo>
                  <a:pt x="294751" y="504229"/>
                </a:lnTo>
                <a:lnTo>
                  <a:pt x="263652" y="484632"/>
                </a:lnTo>
                <a:lnTo>
                  <a:pt x="515112" y="484632"/>
                </a:lnTo>
                <a:lnTo>
                  <a:pt x="496109" y="497062"/>
                </a:lnTo>
                <a:lnTo>
                  <a:pt x="476250" y="507492"/>
                </a:lnTo>
                <a:lnTo>
                  <a:pt x="437388" y="525780"/>
                </a:lnTo>
                <a:lnTo>
                  <a:pt x="437388" y="723900"/>
                </a:lnTo>
                <a:close/>
              </a:path>
              <a:path w="772794" h="771525">
                <a:moveTo>
                  <a:pt x="239268" y="580644"/>
                </a:moveTo>
                <a:lnTo>
                  <a:pt x="192024" y="580644"/>
                </a:lnTo>
                <a:lnTo>
                  <a:pt x="192024" y="531876"/>
                </a:lnTo>
                <a:lnTo>
                  <a:pt x="239268" y="531876"/>
                </a:lnTo>
                <a:lnTo>
                  <a:pt x="239268" y="580644"/>
                </a:lnTo>
                <a:close/>
              </a:path>
              <a:path w="772794" h="771525">
                <a:moveTo>
                  <a:pt x="294132" y="627888"/>
                </a:moveTo>
                <a:lnTo>
                  <a:pt x="143256" y="627888"/>
                </a:lnTo>
                <a:lnTo>
                  <a:pt x="143256" y="580644"/>
                </a:lnTo>
                <a:lnTo>
                  <a:pt x="294132" y="580644"/>
                </a:lnTo>
                <a:lnTo>
                  <a:pt x="294132" y="627888"/>
                </a:lnTo>
                <a:close/>
              </a:path>
              <a:path w="772794" h="771525">
                <a:moveTo>
                  <a:pt x="239268" y="675132"/>
                </a:moveTo>
                <a:lnTo>
                  <a:pt x="192024" y="675132"/>
                </a:lnTo>
                <a:lnTo>
                  <a:pt x="192024" y="627888"/>
                </a:lnTo>
                <a:lnTo>
                  <a:pt x="239268" y="627888"/>
                </a:lnTo>
                <a:lnTo>
                  <a:pt x="239268" y="675132"/>
                </a:lnTo>
                <a:close/>
              </a:path>
            </a:pathLst>
          </a:custGeom>
          <a:solidFill>
            <a:srgbClr val="00AFEF"/>
          </a:solidFill>
        </p:spPr>
        <p:txBody>
          <a:bodyPr wrap="square" lIns="0" tIns="0" rIns="0" bIns="0" rtlCol="0"/>
          <a:lstStyle/>
          <a:p>
            <a:endParaRPr sz="1632"/>
          </a:p>
        </p:txBody>
      </p:sp>
      <p:sp>
        <p:nvSpPr>
          <p:cNvPr id="9" name="object 12"/>
          <p:cNvSpPr/>
          <p:nvPr/>
        </p:nvSpPr>
        <p:spPr>
          <a:xfrm>
            <a:off x="3905205" y="1966573"/>
            <a:ext cx="277597" cy="133057"/>
          </a:xfrm>
          <a:prstGeom prst="rect">
            <a:avLst/>
          </a:prstGeom>
          <a:blipFill>
            <a:blip r:embed="rId2" cstate="print"/>
            <a:stretch>
              <a:fillRect/>
            </a:stretch>
          </a:blipFill>
        </p:spPr>
        <p:txBody>
          <a:bodyPr wrap="square" lIns="0" tIns="0" rIns="0" bIns="0" rtlCol="0"/>
          <a:lstStyle/>
          <a:p>
            <a:endParaRPr sz="1632"/>
          </a:p>
        </p:txBody>
      </p:sp>
      <p:sp>
        <p:nvSpPr>
          <p:cNvPr id="10" name="object 14"/>
          <p:cNvSpPr/>
          <p:nvPr/>
        </p:nvSpPr>
        <p:spPr>
          <a:xfrm>
            <a:off x="3920384" y="4075284"/>
            <a:ext cx="247237" cy="145540"/>
          </a:xfrm>
          <a:prstGeom prst="rect">
            <a:avLst/>
          </a:prstGeom>
          <a:blipFill>
            <a:blip r:embed="rId3" cstate="print"/>
            <a:stretch>
              <a:fillRect/>
            </a:stretch>
          </a:blipFill>
        </p:spPr>
        <p:txBody>
          <a:bodyPr wrap="square" lIns="0" tIns="0" rIns="0" bIns="0" rtlCol="0"/>
          <a:lstStyle/>
          <a:p>
            <a:endParaRPr sz="1632"/>
          </a:p>
        </p:txBody>
      </p:sp>
    </p:spTree>
    <p:extLst>
      <p:ext uri="{BB962C8B-B14F-4D97-AF65-F5344CB8AC3E}">
        <p14:creationId xmlns="" xmlns:p14="http://schemas.microsoft.com/office/powerpoint/2010/main" val="279026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0143314" y="5732390"/>
            <a:ext cx="316700" cy="115164"/>
          </a:xfrm>
          <a:custGeom>
            <a:avLst/>
            <a:gdLst/>
            <a:ahLst/>
            <a:cxnLst/>
            <a:rect l="l" t="t" r="r" b="b"/>
            <a:pathLst>
              <a:path w="349250" h="127000">
                <a:moveTo>
                  <a:pt x="0" y="126492"/>
                </a:moveTo>
                <a:lnTo>
                  <a:pt x="348996" y="0"/>
                </a:lnTo>
                <a:lnTo>
                  <a:pt x="348996" y="65532"/>
                </a:lnTo>
                <a:lnTo>
                  <a:pt x="0" y="126492"/>
                </a:lnTo>
                <a:close/>
              </a:path>
            </a:pathLst>
          </a:custGeom>
          <a:solidFill>
            <a:srgbClr val="FFE600"/>
          </a:solidFill>
        </p:spPr>
        <p:txBody>
          <a:bodyPr wrap="square" lIns="0" tIns="0" rIns="0" bIns="0" rtlCol="0"/>
          <a:lstStyle/>
          <a:p>
            <a:endParaRPr sz="1632"/>
          </a:p>
        </p:txBody>
      </p:sp>
      <p:sp>
        <p:nvSpPr>
          <p:cNvPr id="6" name="object 6"/>
          <p:cNvSpPr txBox="1">
            <a:spLocks noGrp="1"/>
          </p:cNvSpPr>
          <p:nvPr>
            <p:ph type="title"/>
          </p:nvPr>
        </p:nvSpPr>
        <p:spPr>
          <a:xfrm>
            <a:off x="2463996" y="119628"/>
            <a:ext cx="7393780" cy="683582"/>
          </a:xfrm>
          <a:prstGeom prst="rect">
            <a:avLst/>
          </a:prstGeom>
        </p:spPr>
        <p:txBody>
          <a:bodyPr vert="horz" wrap="square" lIns="0" tIns="67371" rIns="0" bIns="0" rtlCol="0" anchor="ctr">
            <a:spAutoFit/>
          </a:bodyPr>
          <a:lstStyle/>
          <a:p>
            <a:pPr marL="11516" marR="4607" algn="ctr">
              <a:lnSpc>
                <a:spcPts val="2430"/>
              </a:lnSpc>
              <a:spcBef>
                <a:spcPts val="530"/>
              </a:spcBef>
            </a:pPr>
            <a:r>
              <a:rPr lang="uk-UA" sz="2400" b="1" spc="213" dirty="0" smtClean="0">
                <a:latin typeface="Arial" panose="020B0604020202020204" pitchFamily="34" charset="0"/>
                <a:cs typeface="Arial" panose="020B0604020202020204" pitchFamily="34" charset="0"/>
              </a:rPr>
              <a:t>Фінансування системи</a:t>
            </a:r>
            <a:r>
              <a:rPr sz="2400" b="1" spc="213" dirty="0" smtClean="0">
                <a:latin typeface="Arial" panose="020B0604020202020204" pitchFamily="34" charset="0"/>
                <a:cs typeface="Arial" panose="020B0604020202020204" pitchFamily="34" charset="0"/>
              </a:rPr>
              <a:t> </a:t>
            </a:r>
            <a:r>
              <a:rPr lang="uk-UA" sz="2400" b="1" spc="213" dirty="0" smtClean="0">
                <a:latin typeface="Arial" panose="020B0604020202020204" pitchFamily="34" charset="0"/>
                <a:cs typeface="Arial" panose="020B0604020202020204" pitchFamily="34" charset="0"/>
              </a:rPr>
              <a:t>охорони</a:t>
            </a:r>
            <a:r>
              <a:rPr sz="2400" b="1" spc="-54" dirty="0" smtClean="0">
                <a:latin typeface="Arial" panose="020B0604020202020204" pitchFamily="34" charset="0"/>
                <a:cs typeface="Arial" panose="020B0604020202020204" pitchFamily="34" charset="0"/>
              </a:rPr>
              <a:t> </a:t>
            </a:r>
            <a:r>
              <a:rPr lang="uk-UA" sz="2400" b="1" spc="272" dirty="0" smtClean="0">
                <a:latin typeface="Arial" panose="020B0604020202020204" pitchFamily="34" charset="0"/>
                <a:cs typeface="Arial" panose="020B0604020202020204" pitchFamily="34" charset="0"/>
              </a:rPr>
              <a:t>здоров'я</a:t>
            </a:r>
            <a:r>
              <a:rPr sz="2400" b="1" spc="272" dirty="0" smtClean="0">
                <a:latin typeface="Arial" panose="020B0604020202020204" pitchFamily="34" charset="0"/>
                <a:cs typeface="Arial" panose="020B0604020202020204" pitchFamily="34" charset="0"/>
              </a:rPr>
              <a:t> </a:t>
            </a:r>
            <a:r>
              <a:rPr lang="uk-UA" sz="2400" b="1" spc="145" dirty="0" smtClean="0">
                <a:latin typeface="Arial" panose="020B0604020202020204" pitchFamily="34" charset="0"/>
                <a:cs typeface="Arial" panose="020B0604020202020204" pitchFamily="34" charset="0"/>
              </a:rPr>
              <a:t>з 1 липня</a:t>
            </a:r>
            <a:r>
              <a:rPr sz="2400" b="1" spc="82" dirty="0" smtClean="0">
                <a:latin typeface="Arial" panose="020B0604020202020204" pitchFamily="34" charset="0"/>
                <a:cs typeface="Arial" panose="020B0604020202020204" pitchFamily="34" charset="0"/>
              </a:rPr>
              <a:t> </a:t>
            </a:r>
            <a:r>
              <a:rPr sz="2400" b="1" spc="145" dirty="0" smtClean="0">
                <a:latin typeface="Arial" panose="020B0604020202020204" pitchFamily="34" charset="0"/>
                <a:cs typeface="Arial" panose="020B0604020202020204" pitchFamily="34" charset="0"/>
              </a:rPr>
              <a:t>2018</a:t>
            </a:r>
            <a:r>
              <a:rPr lang="uk-UA" sz="2400" b="1" spc="145" dirty="0" smtClean="0">
                <a:latin typeface="Arial" panose="020B0604020202020204" pitchFamily="34" charset="0"/>
                <a:cs typeface="Arial" panose="020B0604020202020204" pitchFamily="34" charset="0"/>
              </a:rPr>
              <a:t> року</a:t>
            </a:r>
            <a:endParaRPr sz="2400" b="1" dirty="0">
              <a:latin typeface="Arial" panose="020B0604020202020204" pitchFamily="34" charset="0"/>
              <a:cs typeface="Arial" panose="020B0604020202020204" pitchFamily="34" charset="0"/>
            </a:endParaRPr>
          </a:p>
        </p:txBody>
      </p:sp>
      <p:sp>
        <p:nvSpPr>
          <p:cNvPr id="8" name="object 8"/>
          <p:cNvSpPr txBox="1"/>
          <p:nvPr/>
        </p:nvSpPr>
        <p:spPr>
          <a:xfrm>
            <a:off x="1611105" y="4516223"/>
            <a:ext cx="153888" cy="694437"/>
          </a:xfrm>
          <a:prstGeom prst="rect">
            <a:avLst/>
          </a:prstGeom>
        </p:spPr>
        <p:txBody>
          <a:bodyPr vert="vert270" wrap="square" lIns="0" tIns="0" rIns="0" bIns="0" rtlCol="0">
            <a:spAutoFit/>
          </a:bodyPr>
          <a:lstStyle/>
          <a:p>
            <a:pPr marL="11516">
              <a:lnSpc>
                <a:spcPts val="1220"/>
              </a:lnSpc>
            </a:pPr>
            <a:r>
              <a:rPr sz="1043" spc="73" dirty="0">
                <a:solidFill>
                  <a:srgbClr val="FFFFFF"/>
                </a:solidFill>
                <a:latin typeface="Times New Roman"/>
                <a:cs typeface="Times New Roman"/>
              </a:rPr>
              <a:t>Субвенція</a:t>
            </a:r>
            <a:endParaRPr sz="1043" dirty="0">
              <a:latin typeface="Times New Roman"/>
              <a:cs typeface="Times New Roman"/>
            </a:endParaRPr>
          </a:p>
        </p:txBody>
      </p:sp>
      <p:sp>
        <p:nvSpPr>
          <p:cNvPr id="9" name="object 9"/>
          <p:cNvSpPr/>
          <p:nvPr/>
        </p:nvSpPr>
        <p:spPr>
          <a:xfrm rot="10800000">
            <a:off x="109586" y="1649916"/>
            <a:ext cx="679768" cy="4197638"/>
          </a:xfrm>
          <a:custGeom>
            <a:avLst/>
            <a:gdLst/>
            <a:ahLst/>
            <a:cxnLst/>
            <a:rect l="l" t="t" r="r" b="b"/>
            <a:pathLst>
              <a:path w="368934" h="2136775">
                <a:moveTo>
                  <a:pt x="0" y="2136648"/>
                </a:moveTo>
                <a:lnTo>
                  <a:pt x="0" y="0"/>
                </a:lnTo>
                <a:lnTo>
                  <a:pt x="368808" y="0"/>
                </a:lnTo>
                <a:lnTo>
                  <a:pt x="368808" y="2136648"/>
                </a:lnTo>
                <a:lnTo>
                  <a:pt x="0" y="2136648"/>
                </a:lnTo>
                <a:close/>
              </a:path>
            </a:pathLst>
          </a:custGeom>
          <a:solidFill>
            <a:srgbClr val="2B973D"/>
          </a:solidFill>
        </p:spPr>
        <p:txBody>
          <a:bodyPr vert="vert" wrap="square" lIns="0" tIns="0" rIns="0" bIns="0" rtlCol="0"/>
          <a:lstStyle/>
          <a:p>
            <a:pPr algn="ctr"/>
            <a:r>
              <a:rPr lang="uk-UA" sz="2400" dirty="0" smtClean="0">
                <a:latin typeface="Arial" panose="020B0604020202020204" pitchFamily="34" charset="0"/>
                <a:cs typeface="Arial" panose="020B0604020202020204" pitchFamily="34" charset="0"/>
              </a:rPr>
              <a:t>Національна служба здоров’я України</a:t>
            </a:r>
            <a:endParaRPr sz="2400" dirty="0">
              <a:latin typeface="Arial" panose="020B0604020202020204" pitchFamily="34" charset="0"/>
              <a:cs typeface="Arial" panose="020B0604020202020204" pitchFamily="34" charset="0"/>
            </a:endParaRPr>
          </a:p>
        </p:txBody>
      </p:sp>
      <p:sp>
        <p:nvSpPr>
          <p:cNvPr id="10" name="object 10"/>
          <p:cNvSpPr txBox="1"/>
          <p:nvPr/>
        </p:nvSpPr>
        <p:spPr>
          <a:xfrm>
            <a:off x="1609695" y="2376640"/>
            <a:ext cx="153888" cy="371403"/>
          </a:xfrm>
          <a:prstGeom prst="rect">
            <a:avLst/>
          </a:prstGeom>
        </p:spPr>
        <p:txBody>
          <a:bodyPr vert="vert270" wrap="square" lIns="0" tIns="0" rIns="0" bIns="0" rtlCol="0">
            <a:spAutoFit/>
          </a:bodyPr>
          <a:lstStyle/>
          <a:p>
            <a:pPr marL="11516">
              <a:lnSpc>
                <a:spcPts val="1220"/>
              </a:lnSpc>
            </a:pPr>
            <a:r>
              <a:rPr sz="1043" spc="5" dirty="0">
                <a:solidFill>
                  <a:srgbClr val="FFFFFF"/>
                </a:solidFill>
                <a:latin typeface="Times New Roman"/>
                <a:cs typeface="Times New Roman"/>
              </a:rPr>
              <a:t>Н</a:t>
            </a:r>
            <a:r>
              <a:rPr sz="1043" spc="-14" dirty="0">
                <a:solidFill>
                  <a:srgbClr val="FFFFFF"/>
                </a:solidFill>
                <a:latin typeface="Times New Roman"/>
                <a:cs typeface="Times New Roman"/>
              </a:rPr>
              <a:t>С</a:t>
            </a:r>
            <a:r>
              <a:rPr sz="1043" spc="-41" dirty="0">
                <a:solidFill>
                  <a:srgbClr val="FFFFFF"/>
                </a:solidFill>
                <a:latin typeface="Times New Roman"/>
                <a:cs typeface="Times New Roman"/>
              </a:rPr>
              <a:t>З</a:t>
            </a:r>
            <a:r>
              <a:rPr sz="1043" dirty="0">
                <a:solidFill>
                  <a:srgbClr val="FFFFFF"/>
                </a:solidFill>
                <a:latin typeface="Times New Roman"/>
                <a:cs typeface="Times New Roman"/>
              </a:rPr>
              <a:t>У</a:t>
            </a:r>
            <a:endParaRPr sz="1043" dirty="0">
              <a:latin typeface="Times New Roman"/>
              <a:cs typeface="Times New Roman"/>
            </a:endParaRPr>
          </a:p>
        </p:txBody>
      </p:sp>
      <p:sp>
        <p:nvSpPr>
          <p:cNvPr id="15" name="object 15"/>
          <p:cNvSpPr/>
          <p:nvPr/>
        </p:nvSpPr>
        <p:spPr>
          <a:xfrm>
            <a:off x="2268880" y="5467053"/>
            <a:ext cx="196354" cy="164684"/>
          </a:xfrm>
          <a:custGeom>
            <a:avLst/>
            <a:gdLst/>
            <a:ahLst/>
            <a:cxnLst/>
            <a:rect l="l" t="t" r="r" b="b"/>
            <a:pathLst>
              <a:path w="216534" h="181610">
                <a:moveTo>
                  <a:pt x="0" y="0"/>
                </a:moveTo>
                <a:lnTo>
                  <a:pt x="216408" y="0"/>
                </a:lnTo>
                <a:lnTo>
                  <a:pt x="216408" y="181356"/>
                </a:lnTo>
                <a:lnTo>
                  <a:pt x="0" y="181356"/>
                </a:lnTo>
                <a:lnTo>
                  <a:pt x="0" y="0"/>
                </a:lnTo>
                <a:close/>
              </a:path>
            </a:pathLst>
          </a:custGeom>
          <a:solidFill>
            <a:srgbClr val="FFFFFF"/>
          </a:solidFill>
        </p:spPr>
        <p:txBody>
          <a:bodyPr wrap="square" lIns="0" tIns="0" rIns="0" bIns="0" rtlCol="0"/>
          <a:lstStyle/>
          <a:p>
            <a:endParaRPr sz="1632"/>
          </a:p>
        </p:txBody>
      </p:sp>
      <p:sp>
        <p:nvSpPr>
          <p:cNvPr id="20" name="object 20"/>
          <p:cNvSpPr txBox="1"/>
          <p:nvPr/>
        </p:nvSpPr>
        <p:spPr>
          <a:xfrm>
            <a:off x="7290396" y="819599"/>
            <a:ext cx="4577698" cy="1153212"/>
          </a:xfrm>
          <a:prstGeom prst="rect">
            <a:avLst/>
          </a:prstGeom>
        </p:spPr>
        <p:txBody>
          <a:bodyPr vert="horz" wrap="square" lIns="0" tIns="52399" rIns="0" bIns="0" rtlCol="0">
            <a:spAutoFit/>
          </a:bodyPr>
          <a:lstStyle/>
          <a:p>
            <a:pPr marL="157774" indent="-146258">
              <a:spcBef>
                <a:spcPts val="413"/>
              </a:spcBef>
              <a:buChar char=""/>
              <a:tabLst>
                <a:tab pos="158350" algn="l"/>
              </a:tabLst>
            </a:pPr>
            <a:r>
              <a:rPr sz="1600" spc="41" dirty="0">
                <a:latin typeface="Times New Roman"/>
                <a:cs typeface="Times New Roman"/>
              </a:rPr>
              <a:t>Відмова </a:t>
            </a:r>
            <a:r>
              <a:rPr sz="1600" spc="23" dirty="0">
                <a:latin typeface="Times New Roman"/>
                <a:cs typeface="Times New Roman"/>
              </a:rPr>
              <a:t>від </a:t>
            </a:r>
            <a:r>
              <a:rPr sz="1600" spc="41" dirty="0">
                <a:latin typeface="Times New Roman"/>
                <a:cs typeface="Times New Roman"/>
              </a:rPr>
              <a:t>паперового</a:t>
            </a:r>
            <a:r>
              <a:rPr sz="1600" spc="-100" dirty="0">
                <a:latin typeface="Times New Roman"/>
                <a:cs typeface="Times New Roman"/>
              </a:rPr>
              <a:t> </a:t>
            </a:r>
            <a:r>
              <a:rPr sz="1600" spc="23" dirty="0">
                <a:latin typeface="Times New Roman"/>
                <a:cs typeface="Times New Roman"/>
              </a:rPr>
              <a:t>документообігу</a:t>
            </a:r>
            <a:endParaRPr sz="1600" dirty="0">
              <a:latin typeface="Times New Roman"/>
              <a:cs typeface="Times New Roman"/>
            </a:endParaRPr>
          </a:p>
          <a:p>
            <a:pPr marL="157774" indent="-146258">
              <a:spcBef>
                <a:spcPts val="331"/>
              </a:spcBef>
              <a:buChar char=""/>
              <a:tabLst>
                <a:tab pos="158350" algn="l"/>
              </a:tabLst>
            </a:pPr>
            <a:r>
              <a:rPr sz="1600" spc="54" dirty="0">
                <a:latin typeface="Times New Roman"/>
                <a:cs typeface="Times New Roman"/>
              </a:rPr>
              <a:t>Збільшена </a:t>
            </a:r>
            <a:r>
              <a:rPr sz="1600" spc="50" dirty="0">
                <a:latin typeface="Times New Roman"/>
                <a:cs typeface="Times New Roman"/>
              </a:rPr>
              <a:t>сума</a:t>
            </a:r>
            <a:r>
              <a:rPr sz="1600" spc="-41" dirty="0">
                <a:latin typeface="Times New Roman"/>
                <a:cs typeface="Times New Roman"/>
              </a:rPr>
              <a:t> </a:t>
            </a:r>
            <a:r>
              <a:rPr sz="1600" spc="45" dirty="0">
                <a:latin typeface="Times New Roman"/>
                <a:cs typeface="Times New Roman"/>
              </a:rPr>
              <a:t>фінансування</a:t>
            </a:r>
            <a:endParaRPr sz="1600" dirty="0">
              <a:latin typeface="Times New Roman"/>
              <a:cs typeface="Times New Roman"/>
            </a:endParaRPr>
          </a:p>
          <a:p>
            <a:pPr marL="157774" indent="-146258">
              <a:spcBef>
                <a:spcPts val="313"/>
              </a:spcBef>
              <a:buChar char=""/>
              <a:tabLst>
                <a:tab pos="158350" algn="l"/>
              </a:tabLst>
            </a:pPr>
            <a:r>
              <a:rPr sz="1600" spc="50" dirty="0">
                <a:latin typeface="Times New Roman"/>
                <a:cs typeface="Times New Roman"/>
              </a:rPr>
              <a:t>Більше </a:t>
            </a:r>
            <a:r>
              <a:rPr sz="1600" spc="27" dirty="0">
                <a:latin typeface="Times New Roman"/>
                <a:cs typeface="Times New Roman"/>
              </a:rPr>
              <a:t>самостійності </a:t>
            </a:r>
            <a:r>
              <a:rPr sz="1600" spc="59" dirty="0">
                <a:latin typeface="Times New Roman"/>
                <a:cs typeface="Times New Roman"/>
              </a:rPr>
              <a:t>в </a:t>
            </a:r>
            <a:r>
              <a:rPr sz="1600" spc="18" dirty="0">
                <a:latin typeface="Times New Roman"/>
                <a:cs typeface="Times New Roman"/>
              </a:rPr>
              <a:t>прийнятті</a:t>
            </a:r>
            <a:r>
              <a:rPr sz="1600" spc="-68" dirty="0">
                <a:latin typeface="Times New Roman"/>
                <a:cs typeface="Times New Roman"/>
              </a:rPr>
              <a:t> </a:t>
            </a:r>
            <a:r>
              <a:rPr sz="1600" spc="14" dirty="0">
                <a:latin typeface="Times New Roman"/>
                <a:cs typeface="Times New Roman"/>
              </a:rPr>
              <a:t>рішень</a:t>
            </a:r>
            <a:endParaRPr sz="1600" dirty="0">
              <a:latin typeface="Times New Roman"/>
              <a:cs typeface="Times New Roman"/>
            </a:endParaRPr>
          </a:p>
          <a:p>
            <a:pPr marL="157774" indent="-146258">
              <a:spcBef>
                <a:spcPts val="317"/>
              </a:spcBef>
              <a:buChar char=""/>
              <a:tabLst>
                <a:tab pos="158350" algn="l"/>
              </a:tabLst>
            </a:pPr>
            <a:r>
              <a:rPr sz="1600" spc="23" dirty="0">
                <a:latin typeface="Times New Roman"/>
                <a:cs typeface="Times New Roman"/>
              </a:rPr>
              <a:t>Можливість </a:t>
            </a:r>
            <a:r>
              <a:rPr sz="1600" spc="45" dirty="0">
                <a:latin typeface="Times New Roman"/>
                <a:cs typeface="Times New Roman"/>
              </a:rPr>
              <a:t>збільшення </a:t>
            </a:r>
            <a:r>
              <a:rPr sz="1600" spc="54" dirty="0">
                <a:latin typeface="Times New Roman"/>
                <a:cs typeface="Times New Roman"/>
              </a:rPr>
              <a:t>зарплати</a:t>
            </a:r>
            <a:r>
              <a:rPr sz="1600" spc="-122" dirty="0">
                <a:latin typeface="Times New Roman"/>
                <a:cs typeface="Times New Roman"/>
              </a:rPr>
              <a:t> </a:t>
            </a:r>
            <a:r>
              <a:rPr sz="1600" spc="36" dirty="0">
                <a:latin typeface="Times New Roman"/>
                <a:cs typeface="Times New Roman"/>
              </a:rPr>
              <a:t>лікаря</a:t>
            </a:r>
            <a:endParaRPr sz="1600" dirty="0">
              <a:latin typeface="Times New Roman"/>
              <a:cs typeface="Times New Roman"/>
            </a:endParaRPr>
          </a:p>
        </p:txBody>
      </p:sp>
      <p:sp>
        <p:nvSpPr>
          <p:cNvPr id="21" name="object 21"/>
          <p:cNvSpPr txBox="1"/>
          <p:nvPr/>
        </p:nvSpPr>
        <p:spPr>
          <a:xfrm>
            <a:off x="7330624" y="2217909"/>
            <a:ext cx="4914325" cy="1891876"/>
          </a:xfrm>
          <a:prstGeom prst="rect">
            <a:avLst/>
          </a:prstGeom>
        </p:spPr>
        <p:txBody>
          <a:bodyPr vert="horz" wrap="square" lIns="0" tIns="52399" rIns="0" bIns="0" rtlCol="0">
            <a:spAutoFit/>
          </a:bodyPr>
          <a:lstStyle/>
          <a:p>
            <a:pPr marL="157774" indent="-146258">
              <a:spcBef>
                <a:spcPts val="413"/>
              </a:spcBef>
              <a:buChar char=""/>
              <a:tabLst>
                <a:tab pos="158350" algn="l"/>
              </a:tabLst>
            </a:pPr>
            <a:r>
              <a:rPr sz="1600" spc="36" dirty="0" err="1" smtClean="0">
                <a:latin typeface="Times New Roman"/>
                <a:cs typeface="Times New Roman"/>
              </a:rPr>
              <a:t>Підвищен</a:t>
            </a:r>
            <a:r>
              <a:rPr lang="uk-UA" sz="1600" spc="36" dirty="0" smtClean="0">
                <a:latin typeface="Times New Roman"/>
                <a:cs typeface="Times New Roman"/>
              </a:rPr>
              <a:t>ня</a:t>
            </a:r>
            <a:r>
              <a:rPr sz="1600" spc="36" dirty="0" smtClean="0">
                <a:latin typeface="Times New Roman"/>
                <a:cs typeface="Times New Roman"/>
              </a:rPr>
              <a:t> </a:t>
            </a:r>
            <a:r>
              <a:rPr sz="1600" spc="18" dirty="0" err="1" smtClean="0">
                <a:latin typeface="Times New Roman"/>
                <a:cs typeface="Times New Roman"/>
              </a:rPr>
              <a:t>як</a:t>
            </a:r>
            <a:r>
              <a:rPr lang="uk-UA" sz="1600" spc="18" dirty="0" smtClean="0">
                <a:latin typeface="Times New Roman"/>
                <a:cs typeface="Times New Roman"/>
              </a:rPr>
              <a:t>ості</a:t>
            </a:r>
            <a:r>
              <a:rPr sz="1600" spc="-14" dirty="0" smtClean="0">
                <a:latin typeface="Times New Roman"/>
                <a:cs typeface="Times New Roman"/>
              </a:rPr>
              <a:t> </a:t>
            </a:r>
            <a:r>
              <a:rPr sz="1600" spc="32" dirty="0">
                <a:latin typeface="Times New Roman"/>
                <a:cs typeface="Times New Roman"/>
              </a:rPr>
              <a:t>обслуговування</a:t>
            </a:r>
            <a:endParaRPr sz="1600" dirty="0">
              <a:latin typeface="Times New Roman"/>
              <a:cs typeface="Times New Roman"/>
            </a:endParaRPr>
          </a:p>
          <a:p>
            <a:pPr marL="157774" indent="-146258">
              <a:spcBef>
                <a:spcPts val="331"/>
              </a:spcBef>
              <a:buChar char=""/>
              <a:tabLst>
                <a:tab pos="158350" algn="l"/>
              </a:tabLst>
            </a:pPr>
            <a:r>
              <a:rPr sz="1600" spc="45" dirty="0" err="1" smtClean="0">
                <a:latin typeface="Times New Roman"/>
                <a:cs typeface="Times New Roman"/>
              </a:rPr>
              <a:t>Безкоштовне</a:t>
            </a:r>
            <a:r>
              <a:rPr sz="1600" spc="45" dirty="0" smtClean="0">
                <a:latin typeface="Times New Roman"/>
                <a:cs typeface="Times New Roman"/>
              </a:rPr>
              <a:t> </a:t>
            </a:r>
            <a:r>
              <a:rPr sz="1600" spc="54" dirty="0" err="1" smtClean="0">
                <a:latin typeface="Times New Roman"/>
                <a:cs typeface="Times New Roman"/>
              </a:rPr>
              <a:t>надання</a:t>
            </a:r>
            <a:r>
              <a:rPr sz="1600" spc="54" dirty="0" smtClean="0">
                <a:latin typeface="Times New Roman"/>
                <a:cs typeface="Times New Roman"/>
              </a:rPr>
              <a:t> </a:t>
            </a:r>
            <a:r>
              <a:rPr sz="1600" spc="-5" dirty="0" err="1" smtClean="0">
                <a:latin typeface="Times New Roman"/>
                <a:cs typeface="Times New Roman"/>
              </a:rPr>
              <a:t>ліків</a:t>
            </a:r>
            <a:r>
              <a:rPr sz="1600" spc="-5" dirty="0" smtClean="0">
                <a:latin typeface="Times New Roman"/>
                <a:cs typeface="Times New Roman"/>
              </a:rPr>
              <a:t> </a:t>
            </a:r>
            <a:r>
              <a:rPr lang="uk-UA" sz="1600" spc="82" dirty="0" smtClean="0">
                <a:latin typeface="Times New Roman"/>
                <a:cs typeface="Times New Roman"/>
              </a:rPr>
              <a:t>при прийнятті</a:t>
            </a:r>
            <a:r>
              <a:rPr sz="1600" spc="-68" dirty="0" smtClean="0">
                <a:latin typeface="Times New Roman"/>
                <a:cs typeface="Times New Roman"/>
              </a:rPr>
              <a:t> </a:t>
            </a:r>
            <a:r>
              <a:rPr sz="1600" spc="36" dirty="0" err="1" smtClean="0">
                <a:latin typeface="Times New Roman"/>
                <a:cs typeface="Times New Roman"/>
              </a:rPr>
              <a:t>Програм</a:t>
            </a:r>
            <a:r>
              <a:rPr lang="uk-UA" sz="1600" spc="36" dirty="0" smtClean="0">
                <a:latin typeface="Times New Roman"/>
                <a:cs typeface="Times New Roman"/>
              </a:rPr>
              <a:t>и державних гарантій</a:t>
            </a:r>
            <a:endParaRPr sz="1600" dirty="0" smtClean="0">
              <a:latin typeface="Times New Roman"/>
              <a:cs typeface="Times New Roman"/>
            </a:endParaRPr>
          </a:p>
          <a:p>
            <a:pPr marL="157774" indent="-146258">
              <a:spcBef>
                <a:spcPts val="313"/>
              </a:spcBef>
              <a:buChar char=""/>
              <a:tabLst>
                <a:tab pos="158350" algn="l"/>
              </a:tabLst>
            </a:pPr>
            <a:r>
              <a:rPr sz="1600" spc="27" dirty="0" err="1" smtClean="0">
                <a:latin typeface="Times New Roman"/>
                <a:cs typeface="Times New Roman"/>
              </a:rPr>
              <a:t>Пацієнт</a:t>
            </a:r>
            <a:r>
              <a:rPr sz="1600" spc="27" dirty="0" smtClean="0">
                <a:latin typeface="Times New Roman"/>
                <a:cs typeface="Times New Roman"/>
              </a:rPr>
              <a:t> </a:t>
            </a:r>
            <a:r>
              <a:rPr sz="1600" spc="73" dirty="0" err="1">
                <a:latin typeface="Times New Roman"/>
                <a:cs typeface="Times New Roman"/>
              </a:rPr>
              <a:t>сам</a:t>
            </a:r>
            <a:r>
              <a:rPr sz="1600" spc="73" dirty="0">
                <a:latin typeface="Times New Roman"/>
                <a:cs typeface="Times New Roman"/>
              </a:rPr>
              <a:t> </a:t>
            </a:r>
            <a:r>
              <a:rPr sz="1600" spc="54" dirty="0" err="1" smtClean="0">
                <a:latin typeface="Times New Roman"/>
                <a:cs typeface="Times New Roman"/>
              </a:rPr>
              <a:t>обирає</a:t>
            </a:r>
            <a:r>
              <a:rPr lang="uk-UA" sz="1600" spc="54" dirty="0" smtClean="0">
                <a:latin typeface="Times New Roman"/>
                <a:cs typeface="Times New Roman"/>
              </a:rPr>
              <a:t> місце та лікаря</a:t>
            </a:r>
            <a:r>
              <a:rPr sz="1600" spc="54" dirty="0" smtClean="0">
                <a:latin typeface="Times New Roman"/>
                <a:cs typeface="Times New Roman"/>
              </a:rPr>
              <a:t> </a:t>
            </a:r>
            <a:r>
              <a:rPr sz="1600" spc="86" dirty="0" err="1">
                <a:latin typeface="Times New Roman"/>
                <a:cs typeface="Times New Roman"/>
              </a:rPr>
              <a:t>де</a:t>
            </a:r>
            <a:r>
              <a:rPr sz="1600" spc="86" dirty="0">
                <a:latin typeface="Times New Roman"/>
                <a:cs typeface="Times New Roman"/>
              </a:rPr>
              <a:t> </a:t>
            </a:r>
            <a:r>
              <a:rPr sz="1600" spc="32" dirty="0" err="1" smtClean="0">
                <a:latin typeface="Times New Roman"/>
                <a:cs typeface="Times New Roman"/>
              </a:rPr>
              <a:t>обслуговуватись</a:t>
            </a:r>
            <a:endParaRPr sz="1600" dirty="0">
              <a:latin typeface="Times New Roman"/>
              <a:cs typeface="Times New Roman"/>
            </a:endParaRPr>
          </a:p>
          <a:p>
            <a:pPr marL="157774" indent="-146258">
              <a:spcBef>
                <a:spcPts val="317"/>
              </a:spcBef>
              <a:buChar char=""/>
              <a:tabLst>
                <a:tab pos="158350" algn="l"/>
              </a:tabLst>
            </a:pPr>
            <a:r>
              <a:rPr sz="1600" spc="-9" dirty="0">
                <a:latin typeface="Times New Roman"/>
                <a:cs typeface="Times New Roman"/>
              </a:rPr>
              <a:t>Широкі </a:t>
            </a:r>
            <a:r>
              <a:rPr sz="1600" spc="27" dirty="0">
                <a:latin typeface="Times New Roman"/>
                <a:cs typeface="Times New Roman"/>
              </a:rPr>
              <a:t>можливості </a:t>
            </a:r>
            <a:r>
              <a:rPr sz="1600" spc="23" dirty="0">
                <a:latin typeface="Times New Roman"/>
                <a:cs typeface="Times New Roman"/>
              </a:rPr>
              <a:t>контролю </a:t>
            </a:r>
            <a:r>
              <a:rPr sz="1600" spc="41" dirty="0">
                <a:latin typeface="Times New Roman"/>
                <a:cs typeface="Times New Roman"/>
              </a:rPr>
              <a:t>сервісу </a:t>
            </a:r>
            <a:r>
              <a:rPr sz="1600" spc="59" dirty="0">
                <a:latin typeface="Times New Roman"/>
                <a:cs typeface="Times New Roman"/>
              </a:rPr>
              <a:t>з </a:t>
            </a:r>
            <a:r>
              <a:rPr sz="1600" spc="18" dirty="0" err="1">
                <a:latin typeface="Times New Roman"/>
                <a:cs typeface="Times New Roman"/>
              </a:rPr>
              <a:t>боку</a:t>
            </a:r>
            <a:r>
              <a:rPr sz="1600" spc="-54" dirty="0">
                <a:latin typeface="Times New Roman"/>
                <a:cs typeface="Times New Roman"/>
              </a:rPr>
              <a:t> </a:t>
            </a:r>
            <a:r>
              <a:rPr sz="1600" spc="23" dirty="0" err="1" smtClean="0">
                <a:latin typeface="Times New Roman"/>
                <a:cs typeface="Times New Roman"/>
              </a:rPr>
              <a:t>пацієнта</a:t>
            </a:r>
            <a:endParaRPr sz="1600" dirty="0">
              <a:latin typeface="Times New Roman"/>
              <a:cs typeface="Times New Roman"/>
            </a:endParaRPr>
          </a:p>
        </p:txBody>
      </p:sp>
      <p:sp>
        <p:nvSpPr>
          <p:cNvPr id="22" name="object 22"/>
          <p:cNvSpPr txBox="1"/>
          <p:nvPr/>
        </p:nvSpPr>
        <p:spPr>
          <a:xfrm>
            <a:off x="1071212" y="1392865"/>
            <a:ext cx="5380183" cy="1604954"/>
          </a:xfrm>
          <a:prstGeom prst="rect">
            <a:avLst/>
          </a:prstGeom>
        </p:spPr>
        <p:txBody>
          <a:bodyPr vert="horz" wrap="square" lIns="0" tIns="12092" rIns="0" bIns="0" rtlCol="0">
            <a:spAutoFit/>
          </a:bodyPr>
          <a:lstStyle/>
          <a:p>
            <a:pPr marL="11516" marR="548755">
              <a:spcBef>
                <a:spcPts val="326"/>
              </a:spcBef>
            </a:pPr>
            <a:endParaRPr sz="1600" dirty="0">
              <a:latin typeface="Times New Roman"/>
              <a:cs typeface="Times New Roman"/>
            </a:endParaRPr>
          </a:p>
          <a:p>
            <a:pPr marL="157774" indent="-146258">
              <a:spcBef>
                <a:spcPts val="317"/>
              </a:spcBef>
              <a:buFontTx/>
              <a:buChar char=""/>
              <a:tabLst>
                <a:tab pos="158350" algn="l"/>
              </a:tabLst>
            </a:pPr>
            <a:r>
              <a:rPr lang="ru-RU" sz="1600" spc="68" dirty="0" err="1" smtClean="0">
                <a:latin typeface="Times New Roman"/>
                <a:cs typeface="Times New Roman"/>
              </a:rPr>
              <a:t>Комунальні</a:t>
            </a:r>
            <a:r>
              <a:rPr lang="ru-RU" sz="1600" spc="68" dirty="0" smtClean="0">
                <a:latin typeface="Times New Roman"/>
                <a:cs typeface="Times New Roman"/>
              </a:rPr>
              <a:t> </a:t>
            </a:r>
            <a:r>
              <a:rPr lang="ru-RU" sz="1600" spc="91" dirty="0" err="1">
                <a:latin typeface="Times New Roman"/>
                <a:cs typeface="Times New Roman"/>
              </a:rPr>
              <a:t>некомерційні</a:t>
            </a:r>
            <a:r>
              <a:rPr lang="ru-RU" sz="1600" spc="91" dirty="0">
                <a:latin typeface="Times New Roman"/>
                <a:cs typeface="Times New Roman"/>
              </a:rPr>
              <a:t> </a:t>
            </a:r>
            <a:r>
              <a:rPr lang="ru-RU" sz="1600" spc="91" dirty="0" err="1">
                <a:latin typeface="Times New Roman"/>
                <a:cs typeface="Times New Roman"/>
              </a:rPr>
              <a:t>підприємтсва</a:t>
            </a:r>
            <a:r>
              <a:rPr lang="ru-RU" sz="1600" spc="91" dirty="0">
                <a:latin typeface="Times New Roman"/>
                <a:cs typeface="Times New Roman"/>
              </a:rPr>
              <a:t> (КНП) </a:t>
            </a:r>
            <a:r>
              <a:rPr lang="ru-RU" sz="1600" spc="68" dirty="0" err="1">
                <a:latin typeface="Times New Roman"/>
                <a:cs typeface="Times New Roman"/>
              </a:rPr>
              <a:t>можуть</a:t>
            </a:r>
            <a:r>
              <a:rPr lang="ru-RU" sz="1600" spc="68" dirty="0">
                <a:latin typeface="Times New Roman"/>
                <a:cs typeface="Times New Roman"/>
              </a:rPr>
              <a:t> </a:t>
            </a:r>
            <a:r>
              <a:rPr lang="ru-RU" sz="1600" spc="82" dirty="0">
                <a:latin typeface="Times New Roman"/>
                <a:cs typeface="Times New Roman"/>
              </a:rPr>
              <a:t>перейти </a:t>
            </a:r>
            <a:r>
              <a:rPr lang="ru-RU" sz="1600" spc="91" dirty="0">
                <a:latin typeface="Times New Roman"/>
                <a:cs typeface="Times New Roman"/>
              </a:rPr>
              <a:t>на</a:t>
            </a:r>
            <a:r>
              <a:rPr lang="ru-RU" sz="1600" spc="-159" dirty="0">
                <a:latin typeface="Times New Roman"/>
                <a:cs typeface="Times New Roman"/>
              </a:rPr>
              <a:t> </a:t>
            </a:r>
            <a:r>
              <a:rPr lang="ru-RU" sz="1600" spc="86" dirty="0" err="1">
                <a:latin typeface="Times New Roman"/>
                <a:cs typeface="Times New Roman"/>
              </a:rPr>
              <a:t>фінансування</a:t>
            </a:r>
            <a:r>
              <a:rPr lang="ru-RU" sz="1600" spc="86" dirty="0">
                <a:latin typeface="Times New Roman"/>
                <a:cs typeface="Times New Roman"/>
              </a:rPr>
              <a:t> </a:t>
            </a:r>
            <a:r>
              <a:rPr lang="ru-RU" sz="1600" spc="82" dirty="0" err="1">
                <a:latin typeface="Times New Roman"/>
                <a:cs typeface="Times New Roman"/>
              </a:rPr>
              <a:t>від</a:t>
            </a:r>
            <a:r>
              <a:rPr lang="ru-RU" sz="1600" spc="82" dirty="0">
                <a:latin typeface="Times New Roman"/>
                <a:cs typeface="Times New Roman"/>
              </a:rPr>
              <a:t> </a:t>
            </a:r>
            <a:r>
              <a:rPr lang="ru-RU" sz="1600" spc="18" dirty="0" smtClean="0">
                <a:latin typeface="Times New Roman"/>
                <a:cs typeface="Times New Roman"/>
              </a:rPr>
              <a:t>НСЗУ</a:t>
            </a:r>
          </a:p>
          <a:p>
            <a:pPr marL="157774" indent="-146258">
              <a:spcBef>
                <a:spcPts val="317"/>
              </a:spcBef>
              <a:buFontTx/>
              <a:buChar char=""/>
              <a:tabLst>
                <a:tab pos="158350" algn="l"/>
              </a:tabLst>
            </a:pPr>
            <a:r>
              <a:rPr lang="uk-UA" sz="1600" spc="27" dirty="0" smtClean="0">
                <a:latin typeface="Times New Roman"/>
                <a:cs typeface="Times New Roman"/>
              </a:rPr>
              <a:t>Перехід </a:t>
            </a:r>
            <a:r>
              <a:rPr lang="ru-RU" sz="1600" spc="14" dirty="0" err="1">
                <a:latin typeface="Times New Roman"/>
                <a:cs typeface="Times New Roman"/>
              </a:rPr>
              <a:t>тільки</a:t>
            </a:r>
            <a:r>
              <a:rPr lang="ru-RU" sz="1600" spc="14" dirty="0">
                <a:latin typeface="Times New Roman"/>
                <a:cs typeface="Times New Roman"/>
              </a:rPr>
              <a:t> </a:t>
            </a:r>
            <a:r>
              <a:rPr lang="ru-RU" sz="1600" spc="9" dirty="0" err="1">
                <a:latin typeface="Times New Roman"/>
                <a:cs typeface="Times New Roman"/>
              </a:rPr>
              <a:t>наприкінці</a:t>
            </a:r>
            <a:r>
              <a:rPr lang="ru-RU" sz="1600" spc="9" dirty="0">
                <a:latin typeface="Times New Roman"/>
                <a:cs typeface="Times New Roman"/>
              </a:rPr>
              <a:t> </a:t>
            </a:r>
            <a:r>
              <a:rPr lang="ru-RU" sz="1600" spc="41" dirty="0">
                <a:latin typeface="Times New Roman"/>
                <a:cs typeface="Times New Roman"/>
              </a:rPr>
              <a:t>кварталу </a:t>
            </a:r>
            <a:r>
              <a:rPr lang="ru-RU" sz="1600" spc="23" dirty="0">
                <a:latin typeface="Times New Roman"/>
                <a:cs typeface="Times New Roman"/>
              </a:rPr>
              <a:t>(три «</a:t>
            </a:r>
            <a:r>
              <a:rPr lang="ru-RU" sz="1600" spc="23" dirty="0" err="1">
                <a:latin typeface="Times New Roman"/>
                <a:cs typeface="Times New Roman"/>
              </a:rPr>
              <a:t>вікна</a:t>
            </a:r>
            <a:r>
              <a:rPr lang="ru-RU" sz="1600" spc="-5" dirty="0">
                <a:latin typeface="Times New Roman"/>
                <a:cs typeface="Times New Roman"/>
              </a:rPr>
              <a:t> </a:t>
            </a:r>
            <a:r>
              <a:rPr lang="ru-RU" sz="1600" spc="27" dirty="0" err="1">
                <a:latin typeface="Times New Roman"/>
                <a:cs typeface="Times New Roman"/>
              </a:rPr>
              <a:t>можливостей</a:t>
            </a:r>
            <a:r>
              <a:rPr lang="ru-RU" sz="1600" spc="27" dirty="0" smtClean="0">
                <a:latin typeface="Times New Roman"/>
                <a:cs typeface="Times New Roman"/>
              </a:rPr>
              <a:t>»)</a:t>
            </a:r>
            <a:endParaRPr sz="1600" dirty="0">
              <a:latin typeface="Times New Roman"/>
              <a:cs typeface="Times New Roman"/>
            </a:endParaRPr>
          </a:p>
          <a:p>
            <a:pPr marL="157774" indent="-146258">
              <a:spcBef>
                <a:spcPts val="326"/>
              </a:spcBef>
              <a:buChar char=""/>
              <a:tabLst>
                <a:tab pos="158350" algn="l"/>
              </a:tabLst>
            </a:pPr>
            <a:r>
              <a:rPr lang="uk-UA" sz="1600" dirty="0" smtClean="0">
                <a:latin typeface="Times New Roman"/>
                <a:cs typeface="Times New Roman"/>
              </a:rPr>
              <a:t>Перехід </a:t>
            </a:r>
            <a:r>
              <a:rPr lang="uk-UA" sz="1600" dirty="0">
                <a:latin typeface="Times New Roman"/>
                <a:cs typeface="Times New Roman"/>
              </a:rPr>
              <a:t>у</a:t>
            </a:r>
            <a:r>
              <a:rPr sz="1600" dirty="0" err="1" smtClean="0">
                <a:latin typeface="Times New Roman"/>
                <a:cs typeface="Times New Roman"/>
              </a:rPr>
              <a:t>сі</a:t>
            </a:r>
            <a:r>
              <a:rPr lang="uk-UA" sz="1600" dirty="0" smtClean="0">
                <a:latin typeface="Times New Roman"/>
                <a:cs typeface="Times New Roman"/>
              </a:rPr>
              <a:t>х</a:t>
            </a:r>
            <a:r>
              <a:rPr sz="1600" dirty="0" smtClean="0">
                <a:latin typeface="Times New Roman"/>
                <a:cs typeface="Times New Roman"/>
              </a:rPr>
              <a:t> </a:t>
            </a:r>
            <a:r>
              <a:rPr sz="1600" spc="54" dirty="0" smtClean="0">
                <a:latin typeface="Times New Roman"/>
                <a:cs typeface="Times New Roman"/>
              </a:rPr>
              <a:t>ЗОЗ </a:t>
            </a:r>
            <a:r>
              <a:rPr lang="uk-UA" sz="1600" spc="54" dirty="0" smtClean="0">
                <a:latin typeface="Times New Roman"/>
                <a:cs typeface="Times New Roman"/>
              </a:rPr>
              <a:t>(КНП) </a:t>
            </a:r>
            <a:r>
              <a:rPr sz="1600" spc="27" dirty="0" err="1" smtClean="0">
                <a:latin typeface="Times New Roman"/>
                <a:cs typeface="Times New Roman"/>
              </a:rPr>
              <a:t>міста</a:t>
            </a:r>
            <a:r>
              <a:rPr sz="1600" spc="27" dirty="0" smtClean="0">
                <a:latin typeface="Times New Roman"/>
                <a:cs typeface="Times New Roman"/>
              </a:rPr>
              <a:t> </a:t>
            </a:r>
            <a:r>
              <a:rPr sz="1600" spc="73" dirty="0">
                <a:latin typeface="Times New Roman"/>
                <a:cs typeface="Times New Roman"/>
              </a:rPr>
              <a:t>або</a:t>
            </a:r>
            <a:r>
              <a:rPr sz="1600" spc="-9" dirty="0">
                <a:latin typeface="Times New Roman"/>
                <a:cs typeface="Times New Roman"/>
              </a:rPr>
              <a:t> </a:t>
            </a:r>
            <a:r>
              <a:rPr sz="1600" dirty="0">
                <a:latin typeface="Times New Roman"/>
                <a:cs typeface="Times New Roman"/>
              </a:rPr>
              <a:t>ніхто</a:t>
            </a:r>
          </a:p>
        </p:txBody>
      </p:sp>
      <p:sp>
        <p:nvSpPr>
          <p:cNvPr id="26" name="object 26"/>
          <p:cNvSpPr/>
          <p:nvPr/>
        </p:nvSpPr>
        <p:spPr>
          <a:xfrm>
            <a:off x="1285739" y="5529674"/>
            <a:ext cx="10235741" cy="458072"/>
          </a:xfrm>
          <a:custGeom>
            <a:avLst/>
            <a:gdLst/>
            <a:ahLst/>
            <a:cxnLst/>
            <a:rect l="l" t="t" r="r" b="b"/>
            <a:pathLst>
              <a:path w="3474720" h="125095">
                <a:moveTo>
                  <a:pt x="0" y="124968"/>
                </a:moveTo>
                <a:lnTo>
                  <a:pt x="3474720" y="124968"/>
                </a:lnTo>
                <a:lnTo>
                  <a:pt x="3474720" y="0"/>
                </a:lnTo>
                <a:lnTo>
                  <a:pt x="0" y="0"/>
                </a:lnTo>
                <a:lnTo>
                  <a:pt x="0" y="124968"/>
                </a:lnTo>
                <a:close/>
              </a:path>
            </a:pathLst>
          </a:custGeom>
          <a:solidFill>
            <a:srgbClr val="BFBFBF"/>
          </a:solidFill>
        </p:spPr>
        <p:txBody>
          <a:bodyPr wrap="square" lIns="0" tIns="0" rIns="0" bIns="0" rtlCol="0"/>
          <a:lstStyle/>
          <a:p>
            <a:endParaRPr sz="1632"/>
          </a:p>
        </p:txBody>
      </p:sp>
      <p:sp>
        <p:nvSpPr>
          <p:cNvPr id="27" name="object 27"/>
          <p:cNvSpPr txBox="1"/>
          <p:nvPr/>
        </p:nvSpPr>
        <p:spPr>
          <a:xfrm>
            <a:off x="1189162" y="4322944"/>
            <a:ext cx="1274834" cy="298551"/>
          </a:xfrm>
          <a:prstGeom prst="rect">
            <a:avLst/>
          </a:prstGeom>
          <a:solidFill>
            <a:srgbClr val="D8D8D8"/>
          </a:solidFill>
        </p:spPr>
        <p:txBody>
          <a:bodyPr vert="horz" wrap="square" lIns="0" tIns="51824" rIns="0" bIns="0" rtlCol="0">
            <a:spAutoFit/>
          </a:bodyPr>
          <a:lstStyle/>
          <a:p>
            <a:pPr marL="104799">
              <a:spcBef>
                <a:spcPts val="408"/>
              </a:spcBef>
            </a:pPr>
            <a:r>
              <a:rPr sz="1600" b="1" spc="45" dirty="0">
                <a:latin typeface="Times New Roman"/>
                <a:cs typeface="Times New Roman"/>
              </a:rPr>
              <a:t>01.01.2018</a:t>
            </a:r>
            <a:endParaRPr sz="1600" b="1" dirty="0">
              <a:latin typeface="Times New Roman"/>
              <a:cs typeface="Times New Roman"/>
            </a:endParaRPr>
          </a:p>
        </p:txBody>
      </p:sp>
      <p:sp>
        <p:nvSpPr>
          <p:cNvPr id="28" name="object 28"/>
          <p:cNvSpPr/>
          <p:nvPr/>
        </p:nvSpPr>
        <p:spPr>
          <a:xfrm flipH="1">
            <a:off x="1103863" y="4314270"/>
            <a:ext cx="72469" cy="1226451"/>
          </a:xfrm>
          <a:custGeom>
            <a:avLst/>
            <a:gdLst/>
            <a:ahLst/>
            <a:cxnLst/>
            <a:rect l="l" t="t" r="r" b="b"/>
            <a:pathLst>
              <a:path h="866139">
                <a:moveTo>
                  <a:pt x="0" y="0"/>
                </a:moveTo>
                <a:lnTo>
                  <a:pt x="0" y="865632"/>
                </a:lnTo>
              </a:path>
            </a:pathLst>
          </a:custGeom>
          <a:ln w="22860">
            <a:solidFill>
              <a:srgbClr val="808080"/>
            </a:solidFill>
          </a:ln>
        </p:spPr>
        <p:txBody>
          <a:bodyPr wrap="square" lIns="0" tIns="0" rIns="0" bIns="0" rtlCol="0"/>
          <a:lstStyle/>
          <a:p>
            <a:endParaRPr sz="1632"/>
          </a:p>
        </p:txBody>
      </p:sp>
      <p:sp>
        <p:nvSpPr>
          <p:cNvPr id="29" name="object 29"/>
          <p:cNvSpPr txBox="1"/>
          <p:nvPr/>
        </p:nvSpPr>
        <p:spPr>
          <a:xfrm>
            <a:off x="1285739" y="4881986"/>
            <a:ext cx="1595782" cy="512202"/>
          </a:xfrm>
          <a:prstGeom prst="rect">
            <a:avLst/>
          </a:prstGeom>
        </p:spPr>
        <p:txBody>
          <a:bodyPr vert="horz" wrap="square" lIns="0" tIns="9789" rIns="0" bIns="0" rtlCol="0">
            <a:spAutoFit/>
          </a:bodyPr>
          <a:lstStyle/>
          <a:p>
            <a:pPr marL="11516" marR="4607">
              <a:lnSpc>
                <a:spcPct val="102099"/>
              </a:lnSpc>
              <a:spcBef>
                <a:spcPts val="77"/>
              </a:spcBef>
            </a:pPr>
            <a:r>
              <a:rPr sz="1600" spc="41" dirty="0">
                <a:latin typeface="Times New Roman"/>
                <a:cs typeface="Times New Roman"/>
              </a:rPr>
              <a:t>Набули</a:t>
            </a:r>
            <a:r>
              <a:rPr sz="1600" spc="-32" dirty="0">
                <a:latin typeface="Times New Roman"/>
                <a:cs typeface="Times New Roman"/>
              </a:rPr>
              <a:t> </a:t>
            </a:r>
            <a:r>
              <a:rPr sz="1600" spc="18" dirty="0">
                <a:latin typeface="Times New Roman"/>
                <a:cs typeface="Times New Roman"/>
              </a:rPr>
              <a:t>чинності  </a:t>
            </a:r>
            <a:r>
              <a:rPr sz="1600" spc="36" dirty="0">
                <a:latin typeface="Times New Roman"/>
                <a:cs typeface="Times New Roman"/>
              </a:rPr>
              <a:t>Закони</a:t>
            </a:r>
            <a:endParaRPr sz="1600" dirty="0">
              <a:latin typeface="Times New Roman"/>
              <a:cs typeface="Times New Roman"/>
            </a:endParaRPr>
          </a:p>
        </p:txBody>
      </p:sp>
      <p:sp>
        <p:nvSpPr>
          <p:cNvPr id="30" name="object 30"/>
          <p:cNvSpPr/>
          <p:nvPr/>
        </p:nvSpPr>
        <p:spPr>
          <a:xfrm>
            <a:off x="896170" y="5481858"/>
            <a:ext cx="521071" cy="575797"/>
          </a:xfrm>
          <a:custGeom>
            <a:avLst/>
            <a:gdLst/>
            <a:ahLst/>
            <a:cxnLst/>
            <a:rect l="l" t="t" r="r" b="b"/>
            <a:pathLst>
              <a:path w="288290" h="291464">
                <a:moveTo>
                  <a:pt x="143256" y="291084"/>
                </a:moveTo>
                <a:lnTo>
                  <a:pt x="97926" y="283622"/>
                </a:lnTo>
                <a:lnTo>
                  <a:pt x="58594" y="262847"/>
                </a:lnTo>
                <a:lnTo>
                  <a:pt x="27602" y="231172"/>
                </a:lnTo>
                <a:lnTo>
                  <a:pt x="7290" y="191012"/>
                </a:lnTo>
                <a:lnTo>
                  <a:pt x="0" y="144780"/>
                </a:lnTo>
                <a:lnTo>
                  <a:pt x="7290" y="99291"/>
                </a:lnTo>
                <a:lnTo>
                  <a:pt x="27602" y="59582"/>
                </a:lnTo>
                <a:lnTo>
                  <a:pt x="58594" y="28139"/>
                </a:lnTo>
                <a:lnTo>
                  <a:pt x="97926" y="7449"/>
                </a:lnTo>
                <a:lnTo>
                  <a:pt x="143256" y="0"/>
                </a:lnTo>
                <a:lnTo>
                  <a:pt x="188744" y="7449"/>
                </a:lnTo>
                <a:lnTo>
                  <a:pt x="228453" y="28139"/>
                </a:lnTo>
                <a:lnTo>
                  <a:pt x="259896" y="59582"/>
                </a:lnTo>
                <a:lnTo>
                  <a:pt x="280586" y="99291"/>
                </a:lnTo>
                <a:lnTo>
                  <a:pt x="288036" y="144780"/>
                </a:lnTo>
                <a:lnTo>
                  <a:pt x="280586" y="191012"/>
                </a:lnTo>
                <a:lnTo>
                  <a:pt x="259896" y="231172"/>
                </a:lnTo>
                <a:lnTo>
                  <a:pt x="228453" y="262847"/>
                </a:lnTo>
                <a:lnTo>
                  <a:pt x="188744" y="283622"/>
                </a:lnTo>
                <a:lnTo>
                  <a:pt x="143256" y="291084"/>
                </a:lnTo>
                <a:close/>
              </a:path>
            </a:pathLst>
          </a:custGeom>
          <a:solidFill>
            <a:srgbClr val="FFD100"/>
          </a:solidFill>
        </p:spPr>
        <p:txBody>
          <a:bodyPr wrap="square" lIns="0" tIns="0" rIns="0" bIns="0" rtlCol="0"/>
          <a:lstStyle/>
          <a:p>
            <a:endParaRPr sz="1632"/>
          </a:p>
        </p:txBody>
      </p:sp>
      <p:sp>
        <p:nvSpPr>
          <p:cNvPr id="31" name="object 31"/>
          <p:cNvSpPr txBox="1"/>
          <p:nvPr/>
        </p:nvSpPr>
        <p:spPr>
          <a:xfrm>
            <a:off x="10068363" y="4354321"/>
            <a:ext cx="1210343" cy="298551"/>
          </a:xfrm>
          <a:prstGeom prst="rect">
            <a:avLst/>
          </a:prstGeom>
          <a:solidFill>
            <a:srgbClr val="D8D8D8"/>
          </a:solidFill>
        </p:spPr>
        <p:txBody>
          <a:bodyPr vert="horz" wrap="square" lIns="0" tIns="51824" rIns="0" bIns="0" rtlCol="0">
            <a:spAutoFit/>
          </a:bodyPr>
          <a:lstStyle/>
          <a:p>
            <a:pPr marL="95010">
              <a:spcBef>
                <a:spcPts val="408"/>
              </a:spcBef>
            </a:pPr>
            <a:r>
              <a:rPr sz="1600" b="1" spc="45" dirty="0">
                <a:latin typeface="Times New Roman"/>
                <a:cs typeface="Times New Roman"/>
              </a:rPr>
              <a:t>31.12.2018</a:t>
            </a:r>
            <a:endParaRPr sz="1600" b="1" dirty="0">
              <a:latin typeface="Times New Roman"/>
              <a:cs typeface="Times New Roman"/>
            </a:endParaRPr>
          </a:p>
        </p:txBody>
      </p:sp>
      <p:sp>
        <p:nvSpPr>
          <p:cNvPr id="32" name="object 32"/>
          <p:cNvSpPr/>
          <p:nvPr/>
        </p:nvSpPr>
        <p:spPr>
          <a:xfrm flipH="1">
            <a:off x="10011762" y="4363725"/>
            <a:ext cx="45719" cy="1165949"/>
          </a:xfrm>
          <a:custGeom>
            <a:avLst/>
            <a:gdLst/>
            <a:ahLst/>
            <a:cxnLst/>
            <a:rect l="l" t="t" r="r" b="b"/>
            <a:pathLst>
              <a:path h="711835">
                <a:moveTo>
                  <a:pt x="0" y="0"/>
                </a:moveTo>
                <a:lnTo>
                  <a:pt x="0" y="711708"/>
                </a:lnTo>
              </a:path>
            </a:pathLst>
          </a:custGeom>
          <a:ln w="22860">
            <a:solidFill>
              <a:srgbClr val="808080"/>
            </a:solidFill>
          </a:ln>
        </p:spPr>
        <p:txBody>
          <a:bodyPr wrap="square" lIns="0" tIns="0" rIns="0" bIns="0" rtlCol="0"/>
          <a:lstStyle/>
          <a:p>
            <a:endParaRPr sz="1632"/>
          </a:p>
        </p:txBody>
      </p:sp>
      <p:sp>
        <p:nvSpPr>
          <p:cNvPr id="33" name="object 33"/>
          <p:cNvSpPr txBox="1"/>
          <p:nvPr/>
        </p:nvSpPr>
        <p:spPr>
          <a:xfrm>
            <a:off x="10098562" y="4729480"/>
            <a:ext cx="1894492" cy="776185"/>
          </a:xfrm>
          <a:prstGeom prst="rect">
            <a:avLst/>
          </a:prstGeom>
        </p:spPr>
        <p:txBody>
          <a:bodyPr vert="horz" wrap="square" lIns="0" tIns="9789" rIns="0" bIns="0" rtlCol="0">
            <a:spAutoFit/>
          </a:bodyPr>
          <a:lstStyle/>
          <a:p>
            <a:pPr marL="11516" marR="4607">
              <a:lnSpc>
                <a:spcPct val="102099"/>
              </a:lnSpc>
              <a:spcBef>
                <a:spcPts val="77"/>
              </a:spcBef>
            </a:pPr>
            <a:r>
              <a:rPr sz="1600" spc="45" dirty="0">
                <a:latin typeface="Times New Roman"/>
                <a:cs typeface="Times New Roman"/>
              </a:rPr>
              <a:t>Остання </a:t>
            </a:r>
            <a:r>
              <a:rPr sz="1600" spc="32" dirty="0">
                <a:latin typeface="Times New Roman"/>
                <a:cs typeface="Times New Roman"/>
              </a:rPr>
              <a:t>можливість  </a:t>
            </a:r>
            <a:r>
              <a:rPr sz="1600" spc="27" dirty="0" err="1">
                <a:latin typeface="Times New Roman"/>
                <a:cs typeface="Times New Roman"/>
              </a:rPr>
              <a:t>підписати</a:t>
            </a:r>
            <a:r>
              <a:rPr sz="1600" spc="27" dirty="0">
                <a:latin typeface="Times New Roman"/>
                <a:cs typeface="Times New Roman"/>
              </a:rPr>
              <a:t> </a:t>
            </a:r>
            <a:r>
              <a:rPr sz="1600" spc="27" dirty="0" err="1" smtClean="0">
                <a:latin typeface="Times New Roman"/>
                <a:cs typeface="Times New Roman"/>
              </a:rPr>
              <a:t>договір</a:t>
            </a:r>
            <a:endParaRPr lang="uk-UA" sz="1600" spc="27" dirty="0" smtClean="0">
              <a:latin typeface="Times New Roman"/>
              <a:cs typeface="Times New Roman"/>
            </a:endParaRPr>
          </a:p>
          <a:p>
            <a:pPr marL="11516" marR="4607">
              <a:lnSpc>
                <a:spcPct val="102099"/>
              </a:lnSpc>
              <a:spcBef>
                <a:spcPts val="77"/>
              </a:spcBef>
            </a:pPr>
            <a:r>
              <a:rPr sz="1600" spc="5" dirty="0" smtClean="0">
                <a:latin typeface="Times New Roman"/>
                <a:cs typeface="Times New Roman"/>
              </a:rPr>
              <a:t>у</a:t>
            </a:r>
            <a:r>
              <a:rPr sz="1600" spc="-27" dirty="0" smtClean="0">
                <a:latin typeface="Times New Roman"/>
                <a:cs typeface="Times New Roman"/>
              </a:rPr>
              <a:t> </a:t>
            </a:r>
            <a:r>
              <a:rPr sz="1600" spc="45" dirty="0">
                <a:latin typeface="Times New Roman"/>
                <a:cs typeface="Times New Roman"/>
              </a:rPr>
              <a:t>2018</a:t>
            </a:r>
            <a:endParaRPr sz="1600" dirty="0">
              <a:latin typeface="Times New Roman"/>
              <a:cs typeface="Times New Roman"/>
            </a:endParaRPr>
          </a:p>
        </p:txBody>
      </p:sp>
      <p:sp>
        <p:nvSpPr>
          <p:cNvPr id="34" name="object 34"/>
          <p:cNvSpPr txBox="1"/>
          <p:nvPr/>
        </p:nvSpPr>
        <p:spPr>
          <a:xfrm>
            <a:off x="7803465" y="4328144"/>
            <a:ext cx="1149317" cy="298551"/>
          </a:xfrm>
          <a:prstGeom prst="rect">
            <a:avLst/>
          </a:prstGeom>
          <a:solidFill>
            <a:srgbClr val="D8D8D8"/>
          </a:solidFill>
        </p:spPr>
        <p:txBody>
          <a:bodyPr vert="horz" wrap="square" lIns="0" tIns="51824" rIns="0" bIns="0" rtlCol="0">
            <a:spAutoFit/>
          </a:bodyPr>
          <a:lstStyle/>
          <a:p>
            <a:pPr marL="95010">
              <a:spcBef>
                <a:spcPts val="408"/>
              </a:spcBef>
            </a:pPr>
            <a:r>
              <a:rPr sz="1600" b="1" spc="45" dirty="0">
                <a:latin typeface="Times New Roman"/>
                <a:cs typeface="Times New Roman"/>
              </a:rPr>
              <a:t>01.10.2018</a:t>
            </a:r>
            <a:endParaRPr sz="1600" b="1" dirty="0">
              <a:latin typeface="Times New Roman"/>
              <a:cs typeface="Times New Roman"/>
            </a:endParaRPr>
          </a:p>
        </p:txBody>
      </p:sp>
      <p:sp>
        <p:nvSpPr>
          <p:cNvPr id="35" name="object 35"/>
          <p:cNvSpPr/>
          <p:nvPr/>
        </p:nvSpPr>
        <p:spPr>
          <a:xfrm>
            <a:off x="7795667" y="4322945"/>
            <a:ext cx="45719" cy="1243522"/>
          </a:xfrm>
          <a:custGeom>
            <a:avLst/>
            <a:gdLst/>
            <a:ahLst/>
            <a:cxnLst/>
            <a:rect l="l" t="t" r="r" b="b"/>
            <a:pathLst>
              <a:path h="654050">
                <a:moveTo>
                  <a:pt x="0" y="0"/>
                </a:moveTo>
                <a:lnTo>
                  <a:pt x="0" y="653796"/>
                </a:lnTo>
              </a:path>
            </a:pathLst>
          </a:custGeom>
          <a:ln w="21336">
            <a:solidFill>
              <a:srgbClr val="808080"/>
            </a:solidFill>
          </a:ln>
        </p:spPr>
        <p:txBody>
          <a:bodyPr wrap="square" lIns="0" tIns="0" rIns="0" bIns="0" rtlCol="0"/>
          <a:lstStyle/>
          <a:p>
            <a:endParaRPr sz="1632"/>
          </a:p>
        </p:txBody>
      </p:sp>
      <p:sp>
        <p:nvSpPr>
          <p:cNvPr id="36" name="object 36"/>
          <p:cNvSpPr txBox="1"/>
          <p:nvPr/>
        </p:nvSpPr>
        <p:spPr>
          <a:xfrm>
            <a:off x="7857066" y="4711272"/>
            <a:ext cx="2427188" cy="763361"/>
          </a:xfrm>
          <a:prstGeom prst="rect">
            <a:avLst/>
          </a:prstGeom>
        </p:spPr>
        <p:txBody>
          <a:bodyPr vert="horz" wrap="square" lIns="0" tIns="9789" rIns="0" bIns="0" rtlCol="0">
            <a:spAutoFit/>
          </a:bodyPr>
          <a:lstStyle/>
          <a:p>
            <a:pPr marL="11516" marR="4607">
              <a:lnSpc>
                <a:spcPct val="102099"/>
              </a:lnSpc>
              <a:spcBef>
                <a:spcPts val="77"/>
              </a:spcBef>
            </a:pPr>
            <a:r>
              <a:rPr sz="1600" spc="18" dirty="0">
                <a:latin typeface="Times New Roman"/>
                <a:cs typeface="Times New Roman"/>
              </a:rPr>
              <a:t>Друге </a:t>
            </a:r>
            <a:r>
              <a:rPr sz="1600" spc="14" dirty="0">
                <a:latin typeface="Times New Roman"/>
                <a:cs typeface="Times New Roman"/>
              </a:rPr>
              <a:t>«вікно </a:t>
            </a:r>
            <a:r>
              <a:rPr sz="1600" spc="41" dirty="0">
                <a:latin typeface="Times New Roman"/>
                <a:cs typeface="Times New Roman"/>
              </a:rPr>
              <a:t>можливостей  </a:t>
            </a:r>
            <a:r>
              <a:rPr sz="1600" spc="73" dirty="0">
                <a:latin typeface="Times New Roman"/>
                <a:cs typeface="Times New Roman"/>
              </a:rPr>
              <a:t>для </a:t>
            </a:r>
            <a:r>
              <a:rPr sz="1600" spc="27" dirty="0">
                <a:latin typeface="Times New Roman"/>
                <a:cs typeface="Times New Roman"/>
              </a:rPr>
              <a:t>підписання</a:t>
            </a:r>
            <a:r>
              <a:rPr sz="1600" spc="-5" dirty="0">
                <a:latin typeface="Times New Roman"/>
                <a:cs typeface="Times New Roman"/>
              </a:rPr>
              <a:t> </a:t>
            </a:r>
            <a:r>
              <a:rPr sz="1600" spc="32" dirty="0">
                <a:latin typeface="Times New Roman"/>
                <a:cs typeface="Times New Roman"/>
              </a:rPr>
              <a:t>договору</a:t>
            </a:r>
            <a:endParaRPr sz="1600" dirty="0">
              <a:latin typeface="Times New Roman"/>
              <a:cs typeface="Times New Roman"/>
            </a:endParaRPr>
          </a:p>
        </p:txBody>
      </p:sp>
      <p:sp>
        <p:nvSpPr>
          <p:cNvPr id="37" name="object 37"/>
          <p:cNvSpPr txBox="1"/>
          <p:nvPr/>
        </p:nvSpPr>
        <p:spPr>
          <a:xfrm>
            <a:off x="5516167" y="4314270"/>
            <a:ext cx="1203868" cy="298551"/>
          </a:xfrm>
          <a:prstGeom prst="rect">
            <a:avLst/>
          </a:prstGeom>
          <a:solidFill>
            <a:srgbClr val="D8D8D8"/>
          </a:solidFill>
        </p:spPr>
        <p:txBody>
          <a:bodyPr vert="horz" wrap="square" lIns="0" tIns="51824" rIns="0" bIns="0" rtlCol="0">
            <a:spAutoFit/>
          </a:bodyPr>
          <a:lstStyle/>
          <a:p>
            <a:pPr marL="95010">
              <a:spcBef>
                <a:spcPts val="408"/>
              </a:spcBef>
            </a:pPr>
            <a:r>
              <a:rPr sz="1600" b="1" spc="45" dirty="0">
                <a:latin typeface="Times New Roman"/>
                <a:cs typeface="Times New Roman"/>
              </a:rPr>
              <a:t>01.07.2018</a:t>
            </a:r>
            <a:endParaRPr sz="1600" b="1" dirty="0">
              <a:latin typeface="Times New Roman"/>
              <a:cs typeface="Times New Roman"/>
            </a:endParaRPr>
          </a:p>
        </p:txBody>
      </p:sp>
      <p:sp>
        <p:nvSpPr>
          <p:cNvPr id="38" name="object 38"/>
          <p:cNvSpPr/>
          <p:nvPr/>
        </p:nvSpPr>
        <p:spPr>
          <a:xfrm>
            <a:off x="5517866" y="4322944"/>
            <a:ext cx="45719" cy="1144109"/>
          </a:xfrm>
          <a:custGeom>
            <a:avLst/>
            <a:gdLst/>
            <a:ahLst/>
            <a:cxnLst/>
            <a:rect l="l" t="t" r="r" b="b"/>
            <a:pathLst>
              <a:path h="626745">
                <a:moveTo>
                  <a:pt x="0" y="0"/>
                </a:moveTo>
                <a:lnTo>
                  <a:pt x="0" y="626364"/>
                </a:lnTo>
              </a:path>
            </a:pathLst>
          </a:custGeom>
          <a:ln w="22860">
            <a:solidFill>
              <a:srgbClr val="808080"/>
            </a:solidFill>
          </a:ln>
        </p:spPr>
        <p:txBody>
          <a:bodyPr wrap="square" lIns="0" tIns="0" rIns="0" bIns="0" rtlCol="0"/>
          <a:lstStyle/>
          <a:p>
            <a:endParaRPr sz="1632"/>
          </a:p>
        </p:txBody>
      </p:sp>
      <p:sp>
        <p:nvSpPr>
          <p:cNvPr id="39" name="object 39"/>
          <p:cNvSpPr txBox="1"/>
          <p:nvPr/>
        </p:nvSpPr>
        <p:spPr>
          <a:xfrm>
            <a:off x="5565088" y="4856287"/>
            <a:ext cx="2130578" cy="512202"/>
          </a:xfrm>
          <a:prstGeom prst="rect">
            <a:avLst/>
          </a:prstGeom>
        </p:spPr>
        <p:txBody>
          <a:bodyPr vert="horz" wrap="square" lIns="0" tIns="9789" rIns="0" bIns="0" rtlCol="0">
            <a:spAutoFit/>
          </a:bodyPr>
          <a:lstStyle/>
          <a:p>
            <a:pPr marL="11516" marR="4607">
              <a:lnSpc>
                <a:spcPct val="102099"/>
              </a:lnSpc>
              <a:spcBef>
                <a:spcPts val="77"/>
              </a:spcBef>
            </a:pPr>
            <a:r>
              <a:rPr sz="1600" b="1" spc="63" dirty="0">
                <a:solidFill>
                  <a:srgbClr val="FF0000"/>
                </a:solidFill>
                <a:latin typeface="Times New Roman"/>
                <a:cs typeface="Times New Roman"/>
              </a:rPr>
              <a:t>Старт</a:t>
            </a:r>
            <a:r>
              <a:rPr sz="1600" b="1" spc="-14" dirty="0">
                <a:solidFill>
                  <a:srgbClr val="FF0000"/>
                </a:solidFill>
                <a:latin typeface="Times New Roman"/>
                <a:cs typeface="Times New Roman"/>
              </a:rPr>
              <a:t> </a:t>
            </a:r>
            <a:r>
              <a:rPr sz="1600" b="1" spc="73" dirty="0">
                <a:solidFill>
                  <a:srgbClr val="FF0000"/>
                </a:solidFill>
                <a:latin typeface="Times New Roman"/>
                <a:cs typeface="Times New Roman"/>
              </a:rPr>
              <a:t>підписання  </a:t>
            </a:r>
            <a:r>
              <a:rPr sz="1600" b="1" spc="86" dirty="0">
                <a:solidFill>
                  <a:srgbClr val="FF0000"/>
                </a:solidFill>
                <a:latin typeface="Times New Roman"/>
                <a:cs typeface="Times New Roman"/>
              </a:rPr>
              <a:t>договорів </a:t>
            </a:r>
            <a:r>
              <a:rPr sz="1600" b="1" spc="91" dirty="0">
                <a:solidFill>
                  <a:srgbClr val="FF0000"/>
                </a:solidFill>
                <a:latin typeface="Times New Roman"/>
                <a:cs typeface="Times New Roman"/>
              </a:rPr>
              <a:t>з</a:t>
            </a:r>
            <a:r>
              <a:rPr sz="1600" b="1" spc="-86" dirty="0">
                <a:solidFill>
                  <a:srgbClr val="FF0000"/>
                </a:solidFill>
                <a:latin typeface="Times New Roman"/>
                <a:cs typeface="Times New Roman"/>
              </a:rPr>
              <a:t> </a:t>
            </a:r>
            <a:r>
              <a:rPr sz="1600" b="1" spc="23" dirty="0">
                <a:solidFill>
                  <a:srgbClr val="FF0000"/>
                </a:solidFill>
                <a:latin typeface="Times New Roman"/>
                <a:cs typeface="Times New Roman"/>
              </a:rPr>
              <a:t>НСЗУ</a:t>
            </a:r>
            <a:endParaRPr sz="1600" b="1" dirty="0">
              <a:solidFill>
                <a:srgbClr val="FF0000"/>
              </a:solidFill>
              <a:latin typeface="Times New Roman"/>
              <a:cs typeface="Times New Roman"/>
            </a:endParaRPr>
          </a:p>
        </p:txBody>
      </p:sp>
      <p:sp>
        <p:nvSpPr>
          <p:cNvPr id="40" name="object 40"/>
          <p:cNvSpPr txBox="1"/>
          <p:nvPr/>
        </p:nvSpPr>
        <p:spPr>
          <a:xfrm>
            <a:off x="3332282" y="4322944"/>
            <a:ext cx="1214100" cy="298551"/>
          </a:xfrm>
          <a:prstGeom prst="rect">
            <a:avLst/>
          </a:prstGeom>
          <a:solidFill>
            <a:srgbClr val="D8D8D8"/>
          </a:solidFill>
        </p:spPr>
        <p:txBody>
          <a:bodyPr vert="horz" wrap="square" lIns="0" tIns="51824" rIns="0" bIns="0" rtlCol="0">
            <a:spAutoFit/>
          </a:bodyPr>
          <a:lstStyle/>
          <a:p>
            <a:pPr marL="104799">
              <a:spcBef>
                <a:spcPts val="408"/>
              </a:spcBef>
            </a:pPr>
            <a:r>
              <a:rPr sz="1600" b="1" spc="45" dirty="0">
                <a:latin typeface="Times New Roman"/>
                <a:cs typeface="Times New Roman"/>
              </a:rPr>
              <a:t>01.04.2018</a:t>
            </a:r>
            <a:endParaRPr sz="1600" b="1" dirty="0">
              <a:latin typeface="Times New Roman"/>
              <a:cs typeface="Times New Roman"/>
            </a:endParaRPr>
          </a:p>
        </p:txBody>
      </p:sp>
      <p:sp>
        <p:nvSpPr>
          <p:cNvPr id="41" name="object 41"/>
          <p:cNvSpPr/>
          <p:nvPr/>
        </p:nvSpPr>
        <p:spPr>
          <a:xfrm flipH="1">
            <a:off x="3297808" y="4322944"/>
            <a:ext cx="45719" cy="1207049"/>
          </a:xfrm>
          <a:custGeom>
            <a:avLst/>
            <a:gdLst/>
            <a:ahLst/>
            <a:cxnLst/>
            <a:rect l="l" t="t" r="r" b="b"/>
            <a:pathLst>
              <a:path h="866139">
                <a:moveTo>
                  <a:pt x="0" y="0"/>
                </a:moveTo>
                <a:lnTo>
                  <a:pt x="0" y="865632"/>
                </a:lnTo>
              </a:path>
            </a:pathLst>
          </a:custGeom>
          <a:ln w="22860">
            <a:solidFill>
              <a:srgbClr val="808080"/>
            </a:solidFill>
          </a:ln>
        </p:spPr>
        <p:txBody>
          <a:bodyPr wrap="square" lIns="0" tIns="0" rIns="0" bIns="0" rtlCol="0"/>
          <a:lstStyle/>
          <a:p>
            <a:endParaRPr sz="1632"/>
          </a:p>
        </p:txBody>
      </p:sp>
      <p:sp>
        <p:nvSpPr>
          <p:cNvPr id="42" name="object 42"/>
          <p:cNvSpPr txBox="1"/>
          <p:nvPr/>
        </p:nvSpPr>
        <p:spPr>
          <a:xfrm>
            <a:off x="3440623" y="4847502"/>
            <a:ext cx="1838082" cy="505234"/>
          </a:xfrm>
          <a:prstGeom prst="rect">
            <a:avLst/>
          </a:prstGeom>
        </p:spPr>
        <p:txBody>
          <a:bodyPr vert="horz" wrap="square" lIns="0" tIns="12668" rIns="0" bIns="0" rtlCol="0">
            <a:spAutoFit/>
          </a:bodyPr>
          <a:lstStyle/>
          <a:p>
            <a:pPr marL="11516">
              <a:spcBef>
                <a:spcPts val="100"/>
              </a:spcBef>
            </a:pPr>
            <a:r>
              <a:rPr sz="1600" spc="45" dirty="0">
                <a:latin typeface="Times New Roman"/>
                <a:cs typeface="Times New Roman"/>
              </a:rPr>
              <a:t>Старт</a:t>
            </a:r>
            <a:endParaRPr sz="1600" dirty="0">
              <a:latin typeface="Times New Roman"/>
              <a:cs typeface="Times New Roman"/>
            </a:endParaRPr>
          </a:p>
          <a:p>
            <a:pPr marL="11516">
              <a:spcBef>
                <a:spcPts val="23"/>
              </a:spcBef>
            </a:pPr>
            <a:r>
              <a:rPr sz="1600" spc="23" dirty="0">
                <a:latin typeface="Times New Roman"/>
                <a:cs typeface="Times New Roman"/>
              </a:rPr>
              <a:t>приписної</a:t>
            </a:r>
            <a:r>
              <a:rPr sz="1600" spc="27" dirty="0">
                <a:latin typeface="Times New Roman"/>
                <a:cs typeface="Times New Roman"/>
              </a:rPr>
              <a:t> </a:t>
            </a:r>
            <a:r>
              <a:rPr sz="1600" spc="18" dirty="0">
                <a:latin typeface="Times New Roman"/>
                <a:cs typeface="Times New Roman"/>
              </a:rPr>
              <a:t>кампанії</a:t>
            </a:r>
            <a:endParaRPr sz="1600" dirty="0">
              <a:latin typeface="Times New Roman"/>
              <a:cs typeface="Times New Roman"/>
            </a:endParaRPr>
          </a:p>
        </p:txBody>
      </p:sp>
      <p:sp>
        <p:nvSpPr>
          <p:cNvPr id="45" name="object 45"/>
          <p:cNvSpPr/>
          <p:nvPr/>
        </p:nvSpPr>
        <p:spPr>
          <a:xfrm>
            <a:off x="6229012" y="897505"/>
            <a:ext cx="982043" cy="1022142"/>
          </a:xfrm>
          <a:custGeom>
            <a:avLst/>
            <a:gdLst/>
            <a:ahLst/>
            <a:cxnLst/>
            <a:rect l="l" t="t" r="r" b="b"/>
            <a:pathLst>
              <a:path w="771525" h="772794">
                <a:moveTo>
                  <a:pt x="771144" y="772668"/>
                </a:moveTo>
                <a:lnTo>
                  <a:pt x="0" y="772668"/>
                </a:lnTo>
                <a:lnTo>
                  <a:pt x="0" y="580644"/>
                </a:lnTo>
                <a:lnTo>
                  <a:pt x="7437" y="535899"/>
                </a:lnTo>
                <a:lnTo>
                  <a:pt x="28041" y="496641"/>
                </a:lnTo>
                <a:lnTo>
                  <a:pt x="59253" y="465429"/>
                </a:lnTo>
                <a:lnTo>
                  <a:pt x="98511" y="444825"/>
                </a:lnTo>
                <a:lnTo>
                  <a:pt x="143256" y="437388"/>
                </a:lnTo>
                <a:lnTo>
                  <a:pt x="214884" y="437388"/>
                </a:lnTo>
                <a:lnTo>
                  <a:pt x="189857" y="398978"/>
                </a:lnTo>
                <a:lnTo>
                  <a:pt x="168973" y="357568"/>
                </a:lnTo>
                <a:lnTo>
                  <a:pt x="154662" y="314158"/>
                </a:lnTo>
                <a:lnTo>
                  <a:pt x="149352" y="269748"/>
                </a:lnTo>
                <a:lnTo>
                  <a:pt x="149447" y="261556"/>
                </a:lnTo>
                <a:lnTo>
                  <a:pt x="150114" y="254508"/>
                </a:lnTo>
                <a:lnTo>
                  <a:pt x="151923" y="247459"/>
                </a:lnTo>
                <a:lnTo>
                  <a:pt x="155448" y="239268"/>
                </a:lnTo>
                <a:lnTo>
                  <a:pt x="153066" y="229600"/>
                </a:lnTo>
                <a:lnTo>
                  <a:pt x="159734" y="178831"/>
                </a:lnTo>
                <a:lnTo>
                  <a:pt x="192052" y="106891"/>
                </a:lnTo>
                <a:lnTo>
                  <a:pt x="223237" y="67733"/>
                </a:lnTo>
                <a:lnTo>
                  <a:pt x="259842" y="37719"/>
                </a:lnTo>
                <a:lnTo>
                  <a:pt x="300510" y="16594"/>
                </a:lnTo>
                <a:lnTo>
                  <a:pt x="343887" y="4106"/>
                </a:lnTo>
                <a:lnTo>
                  <a:pt x="388620" y="0"/>
                </a:lnTo>
                <a:lnTo>
                  <a:pt x="428534" y="3129"/>
                </a:lnTo>
                <a:lnTo>
                  <a:pt x="467370" y="12618"/>
                </a:lnTo>
                <a:lnTo>
                  <a:pt x="504161" y="28617"/>
                </a:lnTo>
                <a:lnTo>
                  <a:pt x="537942" y="51276"/>
                </a:lnTo>
                <a:lnTo>
                  <a:pt x="567747" y="80746"/>
                </a:lnTo>
                <a:lnTo>
                  <a:pt x="592610" y="117178"/>
                </a:lnTo>
                <a:lnTo>
                  <a:pt x="596664" y="126492"/>
                </a:lnTo>
                <a:lnTo>
                  <a:pt x="286512" y="126492"/>
                </a:lnTo>
                <a:lnTo>
                  <a:pt x="271486" y="159781"/>
                </a:lnTo>
                <a:lnTo>
                  <a:pt x="252031" y="188214"/>
                </a:lnTo>
                <a:lnTo>
                  <a:pt x="228861" y="210931"/>
                </a:lnTo>
                <a:lnTo>
                  <a:pt x="202692" y="227076"/>
                </a:lnTo>
                <a:lnTo>
                  <a:pt x="201739" y="236315"/>
                </a:lnTo>
                <a:lnTo>
                  <a:pt x="199552" y="246602"/>
                </a:lnTo>
                <a:lnTo>
                  <a:pt x="197548" y="257079"/>
                </a:lnTo>
                <a:lnTo>
                  <a:pt x="196596" y="269748"/>
                </a:lnTo>
                <a:lnTo>
                  <a:pt x="203154" y="319080"/>
                </a:lnTo>
                <a:lnTo>
                  <a:pt x="221068" y="364333"/>
                </a:lnTo>
                <a:lnTo>
                  <a:pt x="247701" y="404228"/>
                </a:lnTo>
                <a:lnTo>
                  <a:pt x="280411" y="437485"/>
                </a:lnTo>
                <a:lnTo>
                  <a:pt x="316561" y="462825"/>
                </a:lnTo>
                <a:lnTo>
                  <a:pt x="353510" y="478966"/>
                </a:lnTo>
                <a:lnTo>
                  <a:pt x="388620" y="484632"/>
                </a:lnTo>
                <a:lnTo>
                  <a:pt x="143256" y="484632"/>
                </a:lnTo>
                <a:lnTo>
                  <a:pt x="108323" y="492132"/>
                </a:lnTo>
                <a:lnTo>
                  <a:pt x="77533" y="512635"/>
                </a:lnTo>
                <a:lnTo>
                  <a:pt x="55602" y="543139"/>
                </a:lnTo>
                <a:lnTo>
                  <a:pt x="47244" y="580644"/>
                </a:lnTo>
                <a:lnTo>
                  <a:pt x="47244" y="723900"/>
                </a:lnTo>
                <a:lnTo>
                  <a:pt x="771144" y="723900"/>
                </a:lnTo>
                <a:lnTo>
                  <a:pt x="771144" y="772668"/>
                </a:lnTo>
                <a:close/>
              </a:path>
              <a:path w="771525" h="772794">
                <a:moveTo>
                  <a:pt x="519684" y="204216"/>
                </a:moveTo>
                <a:lnTo>
                  <a:pt x="460906" y="200668"/>
                </a:lnTo>
                <a:lnTo>
                  <a:pt x="406444" y="190463"/>
                </a:lnTo>
                <a:lnTo>
                  <a:pt x="358054" y="174260"/>
                </a:lnTo>
                <a:lnTo>
                  <a:pt x="317491" y="152716"/>
                </a:lnTo>
                <a:lnTo>
                  <a:pt x="286512" y="126492"/>
                </a:lnTo>
                <a:lnTo>
                  <a:pt x="596664" y="126492"/>
                </a:lnTo>
                <a:lnTo>
                  <a:pt x="611565" y="160722"/>
                </a:lnTo>
                <a:lnTo>
                  <a:pt x="620457" y="198120"/>
                </a:lnTo>
                <a:lnTo>
                  <a:pt x="568452" y="198120"/>
                </a:lnTo>
                <a:lnTo>
                  <a:pt x="558260" y="201644"/>
                </a:lnTo>
                <a:lnTo>
                  <a:pt x="546354" y="203454"/>
                </a:lnTo>
                <a:lnTo>
                  <a:pt x="533304" y="204120"/>
                </a:lnTo>
                <a:lnTo>
                  <a:pt x="519684" y="204216"/>
                </a:lnTo>
                <a:close/>
              </a:path>
              <a:path w="771525" h="772794">
                <a:moveTo>
                  <a:pt x="771144" y="723900"/>
                </a:moveTo>
                <a:lnTo>
                  <a:pt x="723900" y="723900"/>
                </a:lnTo>
                <a:lnTo>
                  <a:pt x="723900" y="580644"/>
                </a:lnTo>
                <a:lnTo>
                  <a:pt x="716399" y="543139"/>
                </a:lnTo>
                <a:lnTo>
                  <a:pt x="695896" y="512635"/>
                </a:lnTo>
                <a:lnTo>
                  <a:pt x="665392" y="492132"/>
                </a:lnTo>
                <a:lnTo>
                  <a:pt x="627888" y="484632"/>
                </a:lnTo>
                <a:lnTo>
                  <a:pt x="388620" y="484632"/>
                </a:lnTo>
                <a:lnTo>
                  <a:pt x="423729" y="478966"/>
                </a:lnTo>
                <a:lnTo>
                  <a:pt x="460678" y="462825"/>
                </a:lnTo>
                <a:lnTo>
                  <a:pt x="496828" y="437485"/>
                </a:lnTo>
                <a:lnTo>
                  <a:pt x="529538" y="404228"/>
                </a:lnTo>
                <a:lnTo>
                  <a:pt x="556171" y="364333"/>
                </a:lnTo>
                <a:lnTo>
                  <a:pt x="574085" y="319080"/>
                </a:lnTo>
                <a:lnTo>
                  <a:pt x="580644" y="269748"/>
                </a:lnTo>
                <a:lnTo>
                  <a:pt x="579596" y="249126"/>
                </a:lnTo>
                <a:lnTo>
                  <a:pt x="576834" y="231648"/>
                </a:lnTo>
                <a:lnTo>
                  <a:pt x="572928" y="215312"/>
                </a:lnTo>
                <a:lnTo>
                  <a:pt x="568452" y="198120"/>
                </a:lnTo>
                <a:lnTo>
                  <a:pt x="620457" y="198120"/>
                </a:lnTo>
                <a:lnTo>
                  <a:pt x="623646" y="211528"/>
                </a:lnTo>
                <a:lnTo>
                  <a:pt x="627888" y="269748"/>
                </a:lnTo>
                <a:lnTo>
                  <a:pt x="623435" y="314158"/>
                </a:lnTo>
                <a:lnTo>
                  <a:pt x="610552" y="357568"/>
                </a:lnTo>
                <a:lnTo>
                  <a:pt x="589954" y="398978"/>
                </a:lnTo>
                <a:lnTo>
                  <a:pt x="562356" y="437388"/>
                </a:lnTo>
                <a:lnTo>
                  <a:pt x="627888" y="437388"/>
                </a:lnTo>
                <a:lnTo>
                  <a:pt x="672632" y="444825"/>
                </a:lnTo>
                <a:lnTo>
                  <a:pt x="711890" y="465429"/>
                </a:lnTo>
                <a:lnTo>
                  <a:pt x="743102" y="496641"/>
                </a:lnTo>
                <a:lnTo>
                  <a:pt x="763706" y="535899"/>
                </a:lnTo>
                <a:lnTo>
                  <a:pt x="771144" y="580644"/>
                </a:lnTo>
                <a:lnTo>
                  <a:pt x="771144" y="723900"/>
                </a:lnTo>
                <a:close/>
              </a:path>
              <a:path w="771525" h="772794">
                <a:moveTo>
                  <a:pt x="316992" y="294132"/>
                </a:moveTo>
                <a:lnTo>
                  <a:pt x="305466" y="292036"/>
                </a:lnTo>
                <a:lnTo>
                  <a:pt x="297942" y="286512"/>
                </a:lnTo>
                <a:lnTo>
                  <a:pt x="293846" y="278701"/>
                </a:lnTo>
                <a:lnTo>
                  <a:pt x="292608" y="269748"/>
                </a:lnTo>
                <a:lnTo>
                  <a:pt x="293846" y="258222"/>
                </a:lnTo>
                <a:lnTo>
                  <a:pt x="297942" y="250698"/>
                </a:lnTo>
                <a:lnTo>
                  <a:pt x="305466" y="246602"/>
                </a:lnTo>
                <a:lnTo>
                  <a:pt x="316992" y="245364"/>
                </a:lnTo>
                <a:lnTo>
                  <a:pt x="325945" y="246602"/>
                </a:lnTo>
                <a:lnTo>
                  <a:pt x="333756" y="250698"/>
                </a:lnTo>
                <a:lnTo>
                  <a:pt x="339280" y="258222"/>
                </a:lnTo>
                <a:lnTo>
                  <a:pt x="341376" y="269748"/>
                </a:lnTo>
                <a:lnTo>
                  <a:pt x="339280" y="278701"/>
                </a:lnTo>
                <a:lnTo>
                  <a:pt x="333756" y="286512"/>
                </a:lnTo>
                <a:lnTo>
                  <a:pt x="325945" y="292036"/>
                </a:lnTo>
                <a:lnTo>
                  <a:pt x="316992" y="294132"/>
                </a:lnTo>
                <a:close/>
              </a:path>
              <a:path w="771525" h="772794">
                <a:moveTo>
                  <a:pt x="460248" y="294132"/>
                </a:moveTo>
                <a:lnTo>
                  <a:pt x="448960" y="292036"/>
                </a:lnTo>
                <a:lnTo>
                  <a:pt x="441960" y="286512"/>
                </a:lnTo>
                <a:lnTo>
                  <a:pt x="438388" y="278701"/>
                </a:lnTo>
                <a:lnTo>
                  <a:pt x="437388" y="269748"/>
                </a:lnTo>
                <a:lnTo>
                  <a:pt x="438388" y="258222"/>
                </a:lnTo>
                <a:lnTo>
                  <a:pt x="441960" y="250698"/>
                </a:lnTo>
                <a:lnTo>
                  <a:pt x="448960" y="246602"/>
                </a:lnTo>
                <a:lnTo>
                  <a:pt x="460248" y="245364"/>
                </a:lnTo>
                <a:lnTo>
                  <a:pt x="469201" y="246602"/>
                </a:lnTo>
                <a:lnTo>
                  <a:pt x="477012" y="250698"/>
                </a:lnTo>
                <a:lnTo>
                  <a:pt x="482536" y="258222"/>
                </a:lnTo>
                <a:lnTo>
                  <a:pt x="484632" y="269748"/>
                </a:lnTo>
                <a:lnTo>
                  <a:pt x="482536" y="278701"/>
                </a:lnTo>
                <a:lnTo>
                  <a:pt x="477012" y="286512"/>
                </a:lnTo>
                <a:lnTo>
                  <a:pt x="469201" y="292036"/>
                </a:lnTo>
                <a:lnTo>
                  <a:pt x="460248" y="294132"/>
                </a:lnTo>
                <a:close/>
              </a:path>
              <a:path w="771525" h="772794">
                <a:moveTo>
                  <a:pt x="437388" y="723900"/>
                </a:moveTo>
                <a:lnTo>
                  <a:pt x="388620" y="723900"/>
                </a:lnTo>
                <a:lnTo>
                  <a:pt x="388620" y="533400"/>
                </a:lnTo>
                <a:lnTo>
                  <a:pt x="357520" y="530066"/>
                </a:lnTo>
                <a:lnTo>
                  <a:pt x="326136" y="520446"/>
                </a:lnTo>
                <a:lnTo>
                  <a:pt x="294751" y="505110"/>
                </a:lnTo>
                <a:lnTo>
                  <a:pt x="263652" y="484632"/>
                </a:lnTo>
                <a:lnTo>
                  <a:pt x="515112" y="484632"/>
                </a:lnTo>
                <a:lnTo>
                  <a:pt x="495895" y="497300"/>
                </a:lnTo>
                <a:lnTo>
                  <a:pt x="475678" y="508254"/>
                </a:lnTo>
                <a:lnTo>
                  <a:pt x="455747" y="518064"/>
                </a:lnTo>
                <a:lnTo>
                  <a:pt x="437388" y="527304"/>
                </a:lnTo>
                <a:lnTo>
                  <a:pt x="437388" y="723900"/>
                </a:lnTo>
                <a:close/>
              </a:path>
              <a:path w="771525" h="772794">
                <a:moveTo>
                  <a:pt x="239268" y="580644"/>
                </a:moveTo>
                <a:lnTo>
                  <a:pt x="192024" y="580644"/>
                </a:lnTo>
                <a:lnTo>
                  <a:pt x="192024" y="533400"/>
                </a:lnTo>
                <a:lnTo>
                  <a:pt x="239268" y="533400"/>
                </a:lnTo>
                <a:lnTo>
                  <a:pt x="239268" y="580644"/>
                </a:lnTo>
                <a:close/>
              </a:path>
              <a:path w="771525" h="772794">
                <a:moveTo>
                  <a:pt x="292608" y="627888"/>
                </a:moveTo>
                <a:lnTo>
                  <a:pt x="143256" y="627888"/>
                </a:lnTo>
                <a:lnTo>
                  <a:pt x="143256" y="580644"/>
                </a:lnTo>
                <a:lnTo>
                  <a:pt x="292608" y="580644"/>
                </a:lnTo>
                <a:lnTo>
                  <a:pt x="292608" y="627888"/>
                </a:lnTo>
                <a:close/>
              </a:path>
              <a:path w="771525" h="772794">
                <a:moveTo>
                  <a:pt x="239268" y="676656"/>
                </a:moveTo>
                <a:lnTo>
                  <a:pt x="192024" y="676656"/>
                </a:lnTo>
                <a:lnTo>
                  <a:pt x="192024" y="627888"/>
                </a:lnTo>
                <a:lnTo>
                  <a:pt x="239268" y="627888"/>
                </a:lnTo>
                <a:lnTo>
                  <a:pt x="239268" y="676656"/>
                </a:lnTo>
                <a:close/>
              </a:path>
            </a:pathLst>
          </a:custGeom>
          <a:solidFill>
            <a:srgbClr val="00AF50"/>
          </a:solidFill>
        </p:spPr>
        <p:txBody>
          <a:bodyPr wrap="square" lIns="0" tIns="0" rIns="0" bIns="0" rtlCol="0"/>
          <a:lstStyle/>
          <a:p>
            <a:endParaRPr sz="1632"/>
          </a:p>
        </p:txBody>
      </p:sp>
      <p:sp>
        <p:nvSpPr>
          <p:cNvPr id="46" name="object 46"/>
          <p:cNvSpPr/>
          <p:nvPr/>
        </p:nvSpPr>
        <p:spPr>
          <a:xfrm>
            <a:off x="6575403" y="1339622"/>
            <a:ext cx="301900" cy="137907"/>
          </a:xfrm>
          <a:prstGeom prst="rect">
            <a:avLst/>
          </a:prstGeom>
          <a:blipFill>
            <a:blip r:embed="rId2" cstate="print"/>
            <a:stretch>
              <a:fillRect/>
            </a:stretch>
          </a:blipFill>
        </p:spPr>
        <p:txBody>
          <a:bodyPr wrap="square" lIns="0" tIns="0" rIns="0" bIns="0" rtlCol="0"/>
          <a:lstStyle/>
          <a:p>
            <a:endParaRPr sz="1632"/>
          </a:p>
        </p:txBody>
      </p:sp>
      <p:sp>
        <p:nvSpPr>
          <p:cNvPr id="47" name="object 47"/>
          <p:cNvSpPr/>
          <p:nvPr/>
        </p:nvSpPr>
        <p:spPr>
          <a:xfrm>
            <a:off x="6229013" y="2671493"/>
            <a:ext cx="982043" cy="960734"/>
          </a:xfrm>
          <a:custGeom>
            <a:avLst/>
            <a:gdLst/>
            <a:ahLst/>
            <a:cxnLst/>
            <a:rect l="l" t="t" r="r" b="b"/>
            <a:pathLst>
              <a:path w="771525" h="772794">
                <a:moveTo>
                  <a:pt x="771144" y="772668"/>
                </a:moveTo>
                <a:lnTo>
                  <a:pt x="0" y="772668"/>
                </a:lnTo>
                <a:lnTo>
                  <a:pt x="0" y="580644"/>
                </a:lnTo>
                <a:lnTo>
                  <a:pt x="7437" y="535899"/>
                </a:lnTo>
                <a:lnTo>
                  <a:pt x="28041" y="496641"/>
                </a:lnTo>
                <a:lnTo>
                  <a:pt x="59253" y="465429"/>
                </a:lnTo>
                <a:lnTo>
                  <a:pt x="98511" y="444825"/>
                </a:lnTo>
                <a:lnTo>
                  <a:pt x="143256" y="437388"/>
                </a:lnTo>
                <a:lnTo>
                  <a:pt x="214884" y="437388"/>
                </a:lnTo>
                <a:lnTo>
                  <a:pt x="189857" y="398978"/>
                </a:lnTo>
                <a:lnTo>
                  <a:pt x="168973" y="357568"/>
                </a:lnTo>
                <a:lnTo>
                  <a:pt x="154662" y="314158"/>
                </a:lnTo>
                <a:lnTo>
                  <a:pt x="149352" y="269748"/>
                </a:lnTo>
                <a:lnTo>
                  <a:pt x="149447" y="261556"/>
                </a:lnTo>
                <a:lnTo>
                  <a:pt x="150114" y="254508"/>
                </a:lnTo>
                <a:lnTo>
                  <a:pt x="151923" y="247459"/>
                </a:lnTo>
                <a:lnTo>
                  <a:pt x="155448" y="239268"/>
                </a:lnTo>
                <a:lnTo>
                  <a:pt x="153066" y="229600"/>
                </a:lnTo>
                <a:lnTo>
                  <a:pt x="159734" y="178831"/>
                </a:lnTo>
                <a:lnTo>
                  <a:pt x="192052" y="106891"/>
                </a:lnTo>
                <a:lnTo>
                  <a:pt x="223237" y="67733"/>
                </a:lnTo>
                <a:lnTo>
                  <a:pt x="259842" y="37719"/>
                </a:lnTo>
                <a:lnTo>
                  <a:pt x="300510" y="16594"/>
                </a:lnTo>
                <a:lnTo>
                  <a:pt x="343887" y="4106"/>
                </a:lnTo>
                <a:lnTo>
                  <a:pt x="388620" y="0"/>
                </a:lnTo>
                <a:lnTo>
                  <a:pt x="428534" y="3129"/>
                </a:lnTo>
                <a:lnTo>
                  <a:pt x="467370" y="12618"/>
                </a:lnTo>
                <a:lnTo>
                  <a:pt x="504161" y="28617"/>
                </a:lnTo>
                <a:lnTo>
                  <a:pt x="537942" y="51276"/>
                </a:lnTo>
                <a:lnTo>
                  <a:pt x="567747" y="80746"/>
                </a:lnTo>
                <a:lnTo>
                  <a:pt x="592610" y="117178"/>
                </a:lnTo>
                <a:lnTo>
                  <a:pt x="596664" y="126492"/>
                </a:lnTo>
                <a:lnTo>
                  <a:pt x="286512" y="126492"/>
                </a:lnTo>
                <a:lnTo>
                  <a:pt x="271486" y="159781"/>
                </a:lnTo>
                <a:lnTo>
                  <a:pt x="252031" y="188214"/>
                </a:lnTo>
                <a:lnTo>
                  <a:pt x="228861" y="210931"/>
                </a:lnTo>
                <a:lnTo>
                  <a:pt x="202692" y="227076"/>
                </a:lnTo>
                <a:lnTo>
                  <a:pt x="201739" y="236315"/>
                </a:lnTo>
                <a:lnTo>
                  <a:pt x="199552" y="246602"/>
                </a:lnTo>
                <a:lnTo>
                  <a:pt x="197548" y="257079"/>
                </a:lnTo>
                <a:lnTo>
                  <a:pt x="196596" y="269748"/>
                </a:lnTo>
                <a:lnTo>
                  <a:pt x="203154" y="319080"/>
                </a:lnTo>
                <a:lnTo>
                  <a:pt x="221068" y="364333"/>
                </a:lnTo>
                <a:lnTo>
                  <a:pt x="247701" y="404228"/>
                </a:lnTo>
                <a:lnTo>
                  <a:pt x="280411" y="437485"/>
                </a:lnTo>
                <a:lnTo>
                  <a:pt x="316561" y="462825"/>
                </a:lnTo>
                <a:lnTo>
                  <a:pt x="353510" y="478966"/>
                </a:lnTo>
                <a:lnTo>
                  <a:pt x="388620" y="484632"/>
                </a:lnTo>
                <a:lnTo>
                  <a:pt x="143256" y="484632"/>
                </a:lnTo>
                <a:lnTo>
                  <a:pt x="108323" y="492132"/>
                </a:lnTo>
                <a:lnTo>
                  <a:pt x="77533" y="512635"/>
                </a:lnTo>
                <a:lnTo>
                  <a:pt x="55602" y="543139"/>
                </a:lnTo>
                <a:lnTo>
                  <a:pt x="47244" y="580644"/>
                </a:lnTo>
                <a:lnTo>
                  <a:pt x="47244" y="723900"/>
                </a:lnTo>
                <a:lnTo>
                  <a:pt x="771144" y="723900"/>
                </a:lnTo>
                <a:lnTo>
                  <a:pt x="771144" y="772668"/>
                </a:lnTo>
                <a:close/>
              </a:path>
              <a:path w="771525" h="772794">
                <a:moveTo>
                  <a:pt x="519684" y="204216"/>
                </a:moveTo>
                <a:lnTo>
                  <a:pt x="460906" y="200668"/>
                </a:lnTo>
                <a:lnTo>
                  <a:pt x="406444" y="190463"/>
                </a:lnTo>
                <a:lnTo>
                  <a:pt x="358054" y="174260"/>
                </a:lnTo>
                <a:lnTo>
                  <a:pt x="317491" y="152716"/>
                </a:lnTo>
                <a:lnTo>
                  <a:pt x="286512" y="126492"/>
                </a:lnTo>
                <a:lnTo>
                  <a:pt x="596664" y="126492"/>
                </a:lnTo>
                <a:lnTo>
                  <a:pt x="611565" y="160722"/>
                </a:lnTo>
                <a:lnTo>
                  <a:pt x="620457" y="198120"/>
                </a:lnTo>
                <a:lnTo>
                  <a:pt x="568452" y="198120"/>
                </a:lnTo>
                <a:lnTo>
                  <a:pt x="558260" y="201644"/>
                </a:lnTo>
                <a:lnTo>
                  <a:pt x="546354" y="203454"/>
                </a:lnTo>
                <a:lnTo>
                  <a:pt x="533304" y="204120"/>
                </a:lnTo>
                <a:lnTo>
                  <a:pt x="519684" y="204216"/>
                </a:lnTo>
                <a:close/>
              </a:path>
              <a:path w="771525" h="772794">
                <a:moveTo>
                  <a:pt x="771144" y="723900"/>
                </a:moveTo>
                <a:lnTo>
                  <a:pt x="723900" y="723900"/>
                </a:lnTo>
                <a:lnTo>
                  <a:pt x="723900" y="580644"/>
                </a:lnTo>
                <a:lnTo>
                  <a:pt x="716399" y="543139"/>
                </a:lnTo>
                <a:lnTo>
                  <a:pt x="695896" y="512635"/>
                </a:lnTo>
                <a:lnTo>
                  <a:pt x="665392" y="492132"/>
                </a:lnTo>
                <a:lnTo>
                  <a:pt x="627888" y="484632"/>
                </a:lnTo>
                <a:lnTo>
                  <a:pt x="388620" y="484632"/>
                </a:lnTo>
                <a:lnTo>
                  <a:pt x="423729" y="478966"/>
                </a:lnTo>
                <a:lnTo>
                  <a:pt x="460678" y="462825"/>
                </a:lnTo>
                <a:lnTo>
                  <a:pt x="496828" y="437485"/>
                </a:lnTo>
                <a:lnTo>
                  <a:pt x="529538" y="404228"/>
                </a:lnTo>
                <a:lnTo>
                  <a:pt x="556171" y="364333"/>
                </a:lnTo>
                <a:lnTo>
                  <a:pt x="574085" y="319080"/>
                </a:lnTo>
                <a:lnTo>
                  <a:pt x="580644" y="269748"/>
                </a:lnTo>
                <a:lnTo>
                  <a:pt x="579596" y="248912"/>
                </a:lnTo>
                <a:lnTo>
                  <a:pt x="576834" y="231076"/>
                </a:lnTo>
                <a:lnTo>
                  <a:pt x="572928" y="214669"/>
                </a:lnTo>
                <a:lnTo>
                  <a:pt x="568452" y="198120"/>
                </a:lnTo>
                <a:lnTo>
                  <a:pt x="620457" y="198120"/>
                </a:lnTo>
                <a:lnTo>
                  <a:pt x="623646" y="211528"/>
                </a:lnTo>
                <a:lnTo>
                  <a:pt x="627888" y="269748"/>
                </a:lnTo>
                <a:lnTo>
                  <a:pt x="623435" y="314158"/>
                </a:lnTo>
                <a:lnTo>
                  <a:pt x="610552" y="357568"/>
                </a:lnTo>
                <a:lnTo>
                  <a:pt x="589954" y="398978"/>
                </a:lnTo>
                <a:lnTo>
                  <a:pt x="562356" y="437388"/>
                </a:lnTo>
                <a:lnTo>
                  <a:pt x="627888" y="437388"/>
                </a:lnTo>
                <a:lnTo>
                  <a:pt x="672632" y="444825"/>
                </a:lnTo>
                <a:lnTo>
                  <a:pt x="711890" y="465429"/>
                </a:lnTo>
                <a:lnTo>
                  <a:pt x="743102" y="496641"/>
                </a:lnTo>
                <a:lnTo>
                  <a:pt x="763706" y="535899"/>
                </a:lnTo>
                <a:lnTo>
                  <a:pt x="771144" y="580644"/>
                </a:lnTo>
                <a:lnTo>
                  <a:pt x="771144" y="723900"/>
                </a:lnTo>
                <a:close/>
              </a:path>
              <a:path w="771525" h="772794">
                <a:moveTo>
                  <a:pt x="316992" y="294132"/>
                </a:moveTo>
                <a:lnTo>
                  <a:pt x="305466" y="292036"/>
                </a:lnTo>
                <a:lnTo>
                  <a:pt x="297942" y="286512"/>
                </a:lnTo>
                <a:lnTo>
                  <a:pt x="293846" y="278701"/>
                </a:lnTo>
                <a:lnTo>
                  <a:pt x="292608" y="269748"/>
                </a:lnTo>
                <a:lnTo>
                  <a:pt x="293846" y="258222"/>
                </a:lnTo>
                <a:lnTo>
                  <a:pt x="297942" y="250698"/>
                </a:lnTo>
                <a:lnTo>
                  <a:pt x="305466" y="246602"/>
                </a:lnTo>
                <a:lnTo>
                  <a:pt x="316992" y="245364"/>
                </a:lnTo>
                <a:lnTo>
                  <a:pt x="325945" y="246602"/>
                </a:lnTo>
                <a:lnTo>
                  <a:pt x="333756" y="250698"/>
                </a:lnTo>
                <a:lnTo>
                  <a:pt x="339280" y="258222"/>
                </a:lnTo>
                <a:lnTo>
                  <a:pt x="341376" y="269748"/>
                </a:lnTo>
                <a:lnTo>
                  <a:pt x="339280" y="278701"/>
                </a:lnTo>
                <a:lnTo>
                  <a:pt x="333756" y="286512"/>
                </a:lnTo>
                <a:lnTo>
                  <a:pt x="325945" y="292036"/>
                </a:lnTo>
                <a:lnTo>
                  <a:pt x="316992" y="294132"/>
                </a:lnTo>
                <a:close/>
              </a:path>
              <a:path w="771525" h="772794">
                <a:moveTo>
                  <a:pt x="460248" y="294132"/>
                </a:moveTo>
                <a:lnTo>
                  <a:pt x="448960" y="292036"/>
                </a:lnTo>
                <a:lnTo>
                  <a:pt x="441960" y="286512"/>
                </a:lnTo>
                <a:lnTo>
                  <a:pt x="438388" y="278701"/>
                </a:lnTo>
                <a:lnTo>
                  <a:pt x="437388" y="269748"/>
                </a:lnTo>
                <a:lnTo>
                  <a:pt x="438388" y="258222"/>
                </a:lnTo>
                <a:lnTo>
                  <a:pt x="441960" y="250698"/>
                </a:lnTo>
                <a:lnTo>
                  <a:pt x="448960" y="246602"/>
                </a:lnTo>
                <a:lnTo>
                  <a:pt x="460248" y="245364"/>
                </a:lnTo>
                <a:lnTo>
                  <a:pt x="469201" y="246602"/>
                </a:lnTo>
                <a:lnTo>
                  <a:pt x="477012" y="250698"/>
                </a:lnTo>
                <a:lnTo>
                  <a:pt x="482536" y="258222"/>
                </a:lnTo>
                <a:lnTo>
                  <a:pt x="484632" y="269748"/>
                </a:lnTo>
                <a:lnTo>
                  <a:pt x="482536" y="278701"/>
                </a:lnTo>
                <a:lnTo>
                  <a:pt x="477012" y="286512"/>
                </a:lnTo>
                <a:lnTo>
                  <a:pt x="469201" y="292036"/>
                </a:lnTo>
                <a:lnTo>
                  <a:pt x="460248" y="294132"/>
                </a:lnTo>
                <a:close/>
              </a:path>
              <a:path w="771525" h="772794">
                <a:moveTo>
                  <a:pt x="437388" y="723900"/>
                </a:moveTo>
                <a:lnTo>
                  <a:pt x="388620" y="723900"/>
                </a:lnTo>
                <a:lnTo>
                  <a:pt x="388620" y="533400"/>
                </a:lnTo>
                <a:lnTo>
                  <a:pt x="357520" y="530066"/>
                </a:lnTo>
                <a:lnTo>
                  <a:pt x="326136" y="520446"/>
                </a:lnTo>
                <a:lnTo>
                  <a:pt x="294751" y="505110"/>
                </a:lnTo>
                <a:lnTo>
                  <a:pt x="263652" y="484632"/>
                </a:lnTo>
                <a:lnTo>
                  <a:pt x="515112" y="484632"/>
                </a:lnTo>
                <a:lnTo>
                  <a:pt x="495895" y="497300"/>
                </a:lnTo>
                <a:lnTo>
                  <a:pt x="475678" y="508254"/>
                </a:lnTo>
                <a:lnTo>
                  <a:pt x="455747" y="518064"/>
                </a:lnTo>
                <a:lnTo>
                  <a:pt x="437388" y="527304"/>
                </a:lnTo>
                <a:lnTo>
                  <a:pt x="437388" y="723900"/>
                </a:lnTo>
                <a:close/>
              </a:path>
              <a:path w="771525" h="772794">
                <a:moveTo>
                  <a:pt x="239268" y="580644"/>
                </a:moveTo>
                <a:lnTo>
                  <a:pt x="192024" y="580644"/>
                </a:lnTo>
                <a:lnTo>
                  <a:pt x="192024" y="533400"/>
                </a:lnTo>
                <a:lnTo>
                  <a:pt x="239268" y="533400"/>
                </a:lnTo>
                <a:lnTo>
                  <a:pt x="239268" y="580644"/>
                </a:lnTo>
                <a:close/>
              </a:path>
              <a:path w="771525" h="772794">
                <a:moveTo>
                  <a:pt x="292608" y="627888"/>
                </a:moveTo>
                <a:lnTo>
                  <a:pt x="143256" y="627888"/>
                </a:lnTo>
                <a:lnTo>
                  <a:pt x="143256" y="580644"/>
                </a:lnTo>
                <a:lnTo>
                  <a:pt x="292608" y="580644"/>
                </a:lnTo>
                <a:lnTo>
                  <a:pt x="292608" y="627888"/>
                </a:lnTo>
                <a:close/>
              </a:path>
              <a:path w="771525" h="772794">
                <a:moveTo>
                  <a:pt x="239268" y="676656"/>
                </a:moveTo>
                <a:lnTo>
                  <a:pt x="192024" y="676656"/>
                </a:lnTo>
                <a:lnTo>
                  <a:pt x="192024" y="627888"/>
                </a:lnTo>
                <a:lnTo>
                  <a:pt x="239268" y="627888"/>
                </a:lnTo>
                <a:lnTo>
                  <a:pt x="239268" y="676656"/>
                </a:lnTo>
                <a:close/>
              </a:path>
            </a:pathLst>
          </a:custGeom>
          <a:solidFill>
            <a:srgbClr val="00AFEF"/>
          </a:solidFill>
        </p:spPr>
        <p:txBody>
          <a:bodyPr wrap="square" lIns="0" tIns="0" rIns="0" bIns="0" rtlCol="0"/>
          <a:lstStyle/>
          <a:p>
            <a:endParaRPr sz="1632"/>
          </a:p>
        </p:txBody>
      </p:sp>
      <p:sp>
        <p:nvSpPr>
          <p:cNvPr id="48" name="object 48"/>
          <p:cNvSpPr/>
          <p:nvPr/>
        </p:nvSpPr>
        <p:spPr>
          <a:xfrm>
            <a:off x="6590599" y="3093212"/>
            <a:ext cx="264855" cy="132363"/>
          </a:xfrm>
          <a:prstGeom prst="rect">
            <a:avLst/>
          </a:prstGeom>
          <a:blipFill>
            <a:blip r:embed="rId3" cstate="print"/>
            <a:stretch>
              <a:fillRect/>
            </a:stretch>
          </a:blipFill>
        </p:spPr>
        <p:txBody>
          <a:bodyPr wrap="square" lIns="0" tIns="0" rIns="0" bIns="0" rtlCol="0"/>
          <a:lstStyle/>
          <a:p>
            <a:endParaRPr sz="1632"/>
          </a:p>
        </p:txBody>
      </p:sp>
      <p:sp>
        <p:nvSpPr>
          <p:cNvPr id="49" name="object 49"/>
          <p:cNvSpPr/>
          <p:nvPr/>
        </p:nvSpPr>
        <p:spPr>
          <a:xfrm>
            <a:off x="6439649" y="2267804"/>
            <a:ext cx="196354" cy="164684"/>
          </a:xfrm>
          <a:custGeom>
            <a:avLst/>
            <a:gdLst/>
            <a:ahLst/>
            <a:cxnLst/>
            <a:rect l="l" t="t" r="r" b="b"/>
            <a:pathLst>
              <a:path w="216535" h="181610">
                <a:moveTo>
                  <a:pt x="216408" y="181356"/>
                </a:moveTo>
                <a:lnTo>
                  <a:pt x="0" y="181356"/>
                </a:lnTo>
                <a:lnTo>
                  <a:pt x="0" y="0"/>
                </a:lnTo>
                <a:lnTo>
                  <a:pt x="216408" y="0"/>
                </a:lnTo>
                <a:lnTo>
                  <a:pt x="216408" y="181356"/>
                </a:lnTo>
                <a:close/>
              </a:path>
            </a:pathLst>
          </a:custGeom>
          <a:solidFill>
            <a:srgbClr val="FFFFFF"/>
          </a:solidFill>
        </p:spPr>
        <p:txBody>
          <a:bodyPr wrap="square" lIns="0" tIns="0" rIns="0" bIns="0" rtlCol="0"/>
          <a:lstStyle/>
          <a:p>
            <a:endParaRPr sz="1632"/>
          </a:p>
        </p:txBody>
      </p:sp>
      <p:sp>
        <p:nvSpPr>
          <p:cNvPr id="50" name="object 50"/>
          <p:cNvSpPr/>
          <p:nvPr/>
        </p:nvSpPr>
        <p:spPr>
          <a:xfrm>
            <a:off x="4957105" y="5394188"/>
            <a:ext cx="1118124" cy="815009"/>
          </a:xfrm>
          <a:custGeom>
            <a:avLst/>
            <a:gdLst/>
            <a:ahLst/>
            <a:cxnLst/>
            <a:rect l="l" t="t" r="r" b="b"/>
            <a:pathLst>
              <a:path w="870585" h="695325">
                <a:moveTo>
                  <a:pt x="489441" y="85344"/>
                </a:moveTo>
                <a:lnTo>
                  <a:pt x="377952" y="85344"/>
                </a:lnTo>
                <a:lnTo>
                  <a:pt x="617220" y="0"/>
                </a:lnTo>
                <a:lnTo>
                  <a:pt x="692580" y="41148"/>
                </a:lnTo>
                <a:lnTo>
                  <a:pt x="614172" y="41148"/>
                </a:lnTo>
                <a:lnTo>
                  <a:pt x="489441" y="85344"/>
                </a:lnTo>
                <a:close/>
              </a:path>
              <a:path w="870585" h="695325">
                <a:moveTo>
                  <a:pt x="729615" y="225552"/>
                </a:moveTo>
                <a:lnTo>
                  <a:pt x="623316" y="225552"/>
                </a:lnTo>
                <a:lnTo>
                  <a:pt x="819912" y="152400"/>
                </a:lnTo>
                <a:lnTo>
                  <a:pt x="614172" y="41148"/>
                </a:lnTo>
                <a:lnTo>
                  <a:pt x="692580" y="41148"/>
                </a:lnTo>
                <a:lnTo>
                  <a:pt x="865632" y="135636"/>
                </a:lnTo>
                <a:lnTo>
                  <a:pt x="865632" y="173736"/>
                </a:lnTo>
                <a:lnTo>
                  <a:pt x="729615" y="225552"/>
                </a:lnTo>
                <a:close/>
              </a:path>
              <a:path w="870585" h="695325">
                <a:moveTo>
                  <a:pt x="263652" y="402336"/>
                </a:moveTo>
                <a:lnTo>
                  <a:pt x="3048" y="256032"/>
                </a:lnTo>
                <a:lnTo>
                  <a:pt x="3048" y="219456"/>
                </a:lnTo>
                <a:lnTo>
                  <a:pt x="201168" y="149352"/>
                </a:lnTo>
                <a:lnTo>
                  <a:pt x="201168" y="121920"/>
                </a:lnTo>
                <a:lnTo>
                  <a:pt x="347472" y="68580"/>
                </a:lnTo>
                <a:lnTo>
                  <a:pt x="377952" y="85344"/>
                </a:lnTo>
                <a:lnTo>
                  <a:pt x="489441" y="85344"/>
                </a:lnTo>
                <a:lnTo>
                  <a:pt x="480838" y="88392"/>
                </a:lnTo>
                <a:lnTo>
                  <a:pt x="345948" y="88392"/>
                </a:lnTo>
                <a:lnTo>
                  <a:pt x="246888" y="124968"/>
                </a:lnTo>
                <a:lnTo>
                  <a:pt x="314870" y="163068"/>
                </a:lnTo>
                <a:lnTo>
                  <a:pt x="274320" y="163068"/>
                </a:lnTo>
                <a:lnTo>
                  <a:pt x="53340" y="242316"/>
                </a:lnTo>
                <a:lnTo>
                  <a:pt x="265176" y="362712"/>
                </a:lnTo>
                <a:lnTo>
                  <a:pt x="367583" y="362712"/>
                </a:lnTo>
                <a:lnTo>
                  <a:pt x="263652" y="402336"/>
                </a:lnTo>
                <a:close/>
              </a:path>
              <a:path w="870585" h="695325">
                <a:moveTo>
                  <a:pt x="574548" y="280416"/>
                </a:moveTo>
                <a:lnTo>
                  <a:pt x="524256" y="280416"/>
                </a:lnTo>
                <a:lnTo>
                  <a:pt x="615696" y="243840"/>
                </a:lnTo>
                <a:lnTo>
                  <a:pt x="345948" y="88392"/>
                </a:lnTo>
                <a:lnTo>
                  <a:pt x="480838" y="88392"/>
                </a:lnTo>
                <a:lnTo>
                  <a:pt x="420624" y="109728"/>
                </a:lnTo>
                <a:lnTo>
                  <a:pt x="432816" y="117348"/>
                </a:lnTo>
                <a:lnTo>
                  <a:pt x="551688" y="117348"/>
                </a:lnTo>
                <a:lnTo>
                  <a:pt x="556260" y="118872"/>
                </a:lnTo>
                <a:lnTo>
                  <a:pt x="562356" y="120396"/>
                </a:lnTo>
                <a:lnTo>
                  <a:pt x="576072" y="124968"/>
                </a:lnTo>
                <a:lnTo>
                  <a:pt x="579120" y="128016"/>
                </a:lnTo>
                <a:lnTo>
                  <a:pt x="583692" y="129540"/>
                </a:lnTo>
                <a:lnTo>
                  <a:pt x="585216" y="131064"/>
                </a:lnTo>
                <a:lnTo>
                  <a:pt x="472440" y="131064"/>
                </a:lnTo>
                <a:lnTo>
                  <a:pt x="460248" y="132588"/>
                </a:lnTo>
                <a:lnTo>
                  <a:pt x="566928" y="193548"/>
                </a:lnTo>
                <a:lnTo>
                  <a:pt x="593344" y="193548"/>
                </a:lnTo>
                <a:lnTo>
                  <a:pt x="592836" y="195072"/>
                </a:lnTo>
                <a:lnTo>
                  <a:pt x="586740" y="201168"/>
                </a:lnTo>
                <a:lnTo>
                  <a:pt x="585216" y="204216"/>
                </a:lnTo>
                <a:lnTo>
                  <a:pt x="623316" y="225552"/>
                </a:lnTo>
                <a:lnTo>
                  <a:pt x="729615" y="225552"/>
                </a:lnTo>
                <a:lnTo>
                  <a:pt x="641604" y="259080"/>
                </a:lnTo>
                <a:lnTo>
                  <a:pt x="641604" y="260604"/>
                </a:lnTo>
                <a:lnTo>
                  <a:pt x="623316" y="260604"/>
                </a:lnTo>
                <a:lnTo>
                  <a:pt x="574548" y="280416"/>
                </a:lnTo>
                <a:close/>
              </a:path>
              <a:path w="870585" h="695325">
                <a:moveTo>
                  <a:pt x="551688" y="117348"/>
                </a:moveTo>
                <a:lnTo>
                  <a:pt x="432816" y="117348"/>
                </a:lnTo>
                <a:lnTo>
                  <a:pt x="448056" y="115824"/>
                </a:lnTo>
                <a:lnTo>
                  <a:pt x="475488" y="112776"/>
                </a:lnTo>
                <a:lnTo>
                  <a:pt x="490728" y="111252"/>
                </a:lnTo>
                <a:lnTo>
                  <a:pt x="510540" y="111252"/>
                </a:lnTo>
                <a:lnTo>
                  <a:pt x="516636" y="112776"/>
                </a:lnTo>
                <a:lnTo>
                  <a:pt x="528828" y="112776"/>
                </a:lnTo>
                <a:lnTo>
                  <a:pt x="534924" y="114300"/>
                </a:lnTo>
                <a:lnTo>
                  <a:pt x="541020" y="114300"/>
                </a:lnTo>
                <a:lnTo>
                  <a:pt x="545592" y="115824"/>
                </a:lnTo>
                <a:lnTo>
                  <a:pt x="551688" y="117348"/>
                </a:lnTo>
                <a:close/>
              </a:path>
              <a:path w="870585" h="695325">
                <a:moveTo>
                  <a:pt x="593344" y="193548"/>
                </a:moveTo>
                <a:lnTo>
                  <a:pt x="566928" y="193548"/>
                </a:lnTo>
                <a:lnTo>
                  <a:pt x="569976" y="190500"/>
                </a:lnTo>
                <a:lnTo>
                  <a:pt x="573024" y="188976"/>
                </a:lnTo>
                <a:lnTo>
                  <a:pt x="576072" y="185928"/>
                </a:lnTo>
                <a:lnTo>
                  <a:pt x="579120" y="179832"/>
                </a:lnTo>
                <a:lnTo>
                  <a:pt x="582168" y="178308"/>
                </a:lnTo>
                <a:lnTo>
                  <a:pt x="582168" y="175260"/>
                </a:lnTo>
                <a:lnTo>
                  <a:pt x="583692" y="173736"/>
                </a:lnTo>
                <a:lnTo>
                  <a:pt x="585216" y="170688"/>
                </a:lnTo>
                <a:lnTo>
                  <a:pt x="585216" y="158496"/>
                </a:lnTo>
                <a:lnTo>
                  <a:pt x="583692" y="156972"/>
                </a:lnTo>
                <a:lnTo>
                  <a:pt x="583692" y="155448"/>
                </a:lnTo>
                <a:lnTo>
                  <a:pt x="574548" y="146304"/>
                </a:lnTo>
                <a:lnTo>
                  <a:pt x="568452" y="143256"/>
                </a:lnTo>
                <a:lnTo>
                  <a:pt x="566928" y="143256"/>
                </a:lnTo>
                <a:lnTo>
                  <a:pt x="560832" y="140208"/>
                </a:lnTo>
                <a:lnTo>
                  <a:pt x="553212" y="137160"/>
                </a:lnTo>
                <a:lnTo>
                  <a:pt x="545592" y="135636"/>
                </a:lnTo>
                <a:lnTo>
                  <a:pt x="518160" y="131064"/>
                </a:lnTo>
                <a:lnTo>
                  <a:pt x="585216" y="131064"/>
                </a:lnTo>
                <a:lnTo>
                  <a:pt x="589788" y="135636"/>
                </a:lnTo>
                <a:lnTo>
                  <a:pt x="592836" y="137160"/>
                </a:lnTo>
                <a:lnTo>
                  <a:pt x="595884" y="140208"/>
                </a:lnTo>
                <a:lnTo>
                  <a:pt x="597408" y="144780"/>
                </a:lnTo>
                <a:lnTo>
                  <a:pt x="600456" y="147828"/>
                </a:lnTo>
                <a:lnTo>
                  <a:pt x="601980" y="150876"/>
                </a:lnTo>
                <a:lnTo>
                  <a:pt x="601980" y="153924"/>
                </a:lnTo>
                <a:lnTo>
                  <a:pt x="603504" y="158496"/>
                </a:lnTo>
                <a:lnTo>
                  <a:pt x="603504" y="170688"/>
                </a:lnTo>
                <a:lnTo>
                  <a:pt x="601980" y="175260"/>
                </a:lnTo>
                <a:lnTo>
                  <a:pt x="601980" y="178308"/>
                </a:lnTo>
                <a:lnTo>
                  <a:pt x="597408" y="187452"/>
                </a:lnTo>
                <a:lnTo>
                  <a:pt x="594360" y="190500"/>
                </a:lnTo>
                <a:lnTo>
                  <a:pt x="593344" y="193548"/>
                </a:lnTo>
                <a:close/>
              </a:path>
              <a:path w="870585" h="695325">
                <a:moveTo>
                  <a:pt x="397764" y="278892"/>
                </a:moveTo>
                <a:lnTo>
                  <a:pt x="303276" y="278892"/>
                </a:lnTo>
                <a:lnTo>
                  <a:pt x="284988" y="274320"/>
                </a:lnTo>
                <a:lnTo>
                  <a:pt x="278892" y="271272"/>
                </a:lnTo>
                <a:lnTo>
                  <a:pt x="272796" y="269748"/>
                </a:lnTo>
                <a:lnTo>
                  <a:pt x="268224" y="266700"/>
                </a:lnTo>
                <a:lnTo>
                  <a:pt x="262128" y="263652"/>
                </a:lnTo>
                <a:lnTo>
                  <a:pt x="257556" y="260604"/>
                </a:lnTo>
                <a:lnTo>
                  <a:pt x="254508" y="257556"/>
                </a:lnTo>
                <a:lnTo>
                  <a:pt x="251460" y="256032"/>
                </a:lnTo>
                <a:lnTo>
                  <a:pt x="249936" y="254508"/>
                </a:lnTo>
                <a:lnTo>
                  <a:pt x="248412" y="251460"/>
                </a:lnTo>
                <a:lnTo>
                  <a:pt x="245364" y="248412"/>
                </a:lnTo>
                <a:lnTo>
                  <a:pt x="243840" y="245364"/>
                </a:lnTo>
                <a:lnTo>
                  <a:pt x="243840" y="243840"/>
                </a:lnTo>
                <a:lnTo>
                  <a:pt x="242316" y="240792"/>
                </a:lnTo>
                <a:lnTo>
                  <a:pt x="242316" y="237744"/>
                </a:lnTo>
                <a:lnTo>
                  <a:pt x="240792" y="236220"/>
                </a:lnTo>
                <a:lnTo>
                  <a:pt x="240792" y="224028"/>
                </a:lnTo>
                <a:lnTo>
                  <a:pt x="242316" y="220980"/>
                </a:lnTo>
                <a:lnTo>
                  <a:pt x="242316" y="216408"/>
                </a:lnTo>
                <a:lnTo>
                  <a:pt x="245364" y="210312"/>
                </a:lnTo>
                <a:lnTo>
                  <a:pt x="246888" y="205740"/>
                </a:lnTo>
                <a:lnTo>
                  <a:pt x="249936" y="202692"/>
                </a:lnTo>
                <a:lnTo>
                  <a:pt x="251460" y="199644"/>
                </a:lnTo>
                <a:lnTo>
                  <a:pt x="254508" y="195072"/>
                </a:lnTo>
                <a:lnTo>
                  <a:pt x="268224" y="181356"/>
                </a:lnTo>
                <a:lnTo>
                  <a:pt x="272796" y="178308"/>
                </a:lnTo>
                <a:lnTo>
                  <a:pt x="275844" y="175260"/>
                </a:lnTo>
                <a:lnTo>
                  <a:pt x="280416" y="172212"/>
                </a:lnTo>
                <a:lnTo>
                  <a:pt x="286512" y="169164"/>
                </a:lnTo>
                <a:lnTo>
                  <a:pt x="274320" y="163068"/>
                </a:lnTo>
                <a:lnTo>
                  <a:pt x="314870" y="163068"/>
                </a:lnTo>
                <a:lnTo>
                  <a:pt x="344782" y="179832"/>
                </a:lnTo>
                <a:lnTo>
                  <a:pt x="304800" y="179832"/>
                </a:lnTo>
                <a:lnTo>
                  <a:pt x="281940" y="195072"/>
                </a:lnTo>
                <a:lnTo>
                  <a:pt x="266700" y="210312"/>
                </a:lnTo>
                <a:lnTo>
                  <a:pt x="265176" y="213360"/>
                </a:lnTo>
                <a:lnTo>
                  <a:pt x="263652" y="214884"/>
                </a:lnTo>
                <a:lnTo>
                  <a:pt x="259080" y="224028"/>
                </a:lnTo>
                <a:lnTo>
                  <a:pt x="259080" y="234696"/>
                </a:lnTo>
                <a:lnTo>
                  <a:pt x="260604" y="236220"/>
                </a:lnTo>
                <a:lnTo>
                  <a:pt x="262128" y="239268"/>
                </a:lnTo>
                <a:lnTo>
                  <a:pt x="268224" y="245364"/>
                </a:lnTo>
                <a:lnTo>
                  <a:pt x="271272" y="246888"/>
                </a:lnTo>
                <a:lnTo>
                  <a:pt x="274320" y="249936"/>
                </a:lnTo>
                <a:lnTo>
                  <a:pt x="288036" y="254508"/>
                </a:lnTo>
                <a:lnTo>
                  <a:pt x="294132" y="257556"/>
                </a:lnTo>
                <a:lnTo>
                  <a:pt x="300228" y="257556"/>
                </a:lnTo>
                <a:lnTo>
                  <a:pt x="306324" y="259080"/>
                </a:lnTo>
                <a:lnTo>
                  <a:pt x="313944" y="260604"/>
                </a:lnTo>
                <a:lnTo>
                  <a:pt x="320040" y="262128"/>
                </a:lnTo>
                <a:lnTo>
                  <a:pt x="491624" y="262128"/>
                </a:lnTo>
                <a:lnTo>
                  <a:pt x="499782" y="266700"/>
                </a:lnTo>
                <a:lnTo>
                  <a:pt x="458724" y="266700"/>
                </a:lnTo>
                <a:lnTo>
                  <a:pt x="449580" y="268224"/>
                </a:lnTo>
                <a:lnTo>
                  <a:pt x="438912" y="271272"/>
                </a:lnTo>
                <a:lnTo>
                  <a:pt x="428244" y="272796"/>
                </a:lnTo>
                <a:lnTo>
                  <a:pt x="417576" y="275844"/>
                </a:lnTo>
                <a:lnTo>
                  <a:pt x="408432" y="277368"/>
                </a:lnTo>
                <a:lnTo>
                  <a:pt x="397764" y="278892"/>
                </a:lnTo>
                <a:close/>
              </a:path>
              <a:path w="870585" h="695325">
                <a:moveTo>
                  <a:pt x="491624" y="262128"/>
                </a:moveTo>
                <a:lnTo>
                  <a:pt x="374904" y="262128"/>
                </a:lnTo>
                <a:lnTo>
                  <a:pt x="384048" y="260604"/>
                </a:lnTo>
                <a:lnTo>
                  <a:pt x="391668" y="260604"/>
                </a:lnTo>
                <a:lnTo>
                  <a:pt x="400812" y="259080"/>
                </a:lnTo>
                <a:lnTo>
                  <a:pt x="408432" y="257556"/>
                </a:lnTo>
                <a:lnTo>
                  <a:pt x="426720" y="254508"/>
                </a:lnTo>
                <a:lnTo>
                  <a:pt x="434340" y="252984"/>
                </a:lnTo>
                <a:lnTo>
                  <a:pt x="304800" y="179832"/>
                </a:lnTo>
                <a:lnTo>
                  <a:pt x="344782" y="179832"/>
                </a:lnTo>
                <a:lnTo>
                  <a:pt x="491624" y="262128"/>
                </a:lnTo>
                <a:close/>
              </a:path>
              <a:path w="870585" h="695325">
                <a:moveTo>
                  <a:pt x="692787" y="294132"/>
                </a:moveTo>
                <a:lnTo>
                  <a:pt x="641604" y="294132"/>
                </a:lnTo>
                <a:lnTo>
                  <a:pt x="854964" y="213360"/>
                </a:lnTo>
                <a:lnTo>
                  <a:pt x="854964" y="233172"/>
                </a:lnTo>
                <a:lnTo>
                  <a:pt x="692787" y="294132"/>
                </a:lnTo>
                <a:close/>
              </a:path>
              <a:path w="870585" h="695325">
                <a:moveTo>
                  <a:pt x="695627" y="341376"/>
                </a:moveTo>
                <a:lnTo>
                  <a:pt x="640080" y="341376"/>
                </a:lnTo>
                <a:lnTo>
                  <a:pt x="870204" y="254508"/>
                </a:lnTo>
                <a:lnTo>
                  <a:pt x="870204" y="274320"/>
                </a:lnTo>
                <a:lnTo>
                  <a:pt x="695627" y="341376"/>
                </a:lnTo>
                <a:close/>
              </a:path>
              <a:path w="870585" h="695325">
                <a:moveTo>
                  <a:pt x="581823" y="598932"/>
                </a:moveTo>
                <a:lnTo>
                  <a:pt x="525780" y="598932"/>
                </a:lnTo>
                <a:lnTo>
                  <a:pt x="618744" y="565404"/>
                </a:lnTo>
                <a:lnTo>
                  <a:pt x="623316" y="260604"/>
                </a:lnTo>
                <a:lnTo>
                  <a:pt x="641604" y="260604"/>
                </a:lnTo>
                <a:lnTo>
                  <a:pt x="641604" y="294132"/>
                </a:lnTo>
                <a:lnTo>
                  <a:pt x="692787" y="294132"/>
                </a:lnTo>
                <a:lnTo>
                  <a:pt x="640080" y="313944"/>
                </a:lnTo>
                <a:lnTo>
                  <a:pt x="640080" y="341376"/>
                </a:lnTo>
                <a:lnTo>
                  <a:pt x="695627" y="341376"/>
                </a:lnTo>
                <a:lnTo>
                  <a:pt x="640080" y="362712"/>
                </a:lnTo>
                <a:lnTo>
                  <a:pt x="640080" y="390144"/>
                </a:lnTo>
                <a:lnTo>
                  <a:pt x="691263" y="390144"/>
                </a:lnTo>
                <a:lnTo>
                  <a:pt x="638556" y="409956"/>
                </a:lnTo>
                <a:lnTo>
                  <a:pt x="638556" y="437388"/>
                </a:lnTo>
                <a:lnTo>
                  <a:pt x="694471" y="437388"/>
                </a:lnTo>
                <a:lnTo>
                  <a:pt x="638556" y="458724"/>
                </a:lnTo>
                <a:lnTo>
                  <a:pt x="637032" y="486156"/>
                </a:lnTo>
                <a:lnTo>
                  <a:pt x="689497" y="486156"/>
                </a:lnTo>
                <a:lnTo>
                  <a:pt x="637032" y="505968"/>
                </a:lnTo>
                <a:lnTo>
                  <a:pt x="637032" y="533400"/>
                </a:lnTo>
                <a:lnTo>
                  <a:pt x="693314" y="533400"/>
                </a:lnTo>
                <a:lnTo>
                  <a:pt x="637032" y="554736"/>
                </a:lnTo>
                <a:lnTo>
                  <a:pt x="635508" y="579120"/>
                </a:lnTo>
                <a:lnTo>
                  <a:pt x="581823" y="598932"/>
                </a:lnTo>
                <a:close/>
              </a:path>
              <a:path w="870585" h="695325">
                <a:moveTo>
                  <a:pt x="367583" y="362712"/>
                </a:moveTo>
                <a:lnTo>
                  <a:pt x="265176" y="362712"/>
                </a:lnTo>
                <a:lnTo>
                  <a:pt x="483108" y="278892"/>
                </a:lnTo>
                <a:lnTo>
                  <a:pt x="458724" y="266700"/>
                </a:lnTo>
                <a:lnTo>
                  <a:pt x="499782" y="266700"/>
                </a:lnTo>
                <a:lnTo>
                  <a:pt x="524256" y="280416"/>
                </a:lnTo>
                <a:lnTo>
                  <a:pt x="574548" y="280416"/>
                </a:lnTo>
                <a:lnTo>
                  <a:pt x="525780" y="300228"/>
                </a:lnTo>
                <a:lnTo>
                  <a:pt x="525780" y="309372"/>
                </a:lnTo>
                <a:lnTo>
                  <a:pt x="507492" y="309372"/>
                </a:lnTo>
                <a:lnTo>
                  <a:pt x="367583" y="362712"/>
                </a:lnTo>
                <a:close/>
              </a:path>
              <a:path w="870585" h="695325">
                <a:moveTo>
                  <a:pt x="367284" y="281940"/>
                </a:moveTo>
                <a:lnTo>
                  <a:pt x="329184" y="281940"/>
                </a:lnTo>
                <a:lnTo>
                  <a:pt x="320040" y="280416"/>
                </a:lnTo>
                <a:lnTo>
                  <a:pt x="312420" y="278892"/>
                </a:lnTo>
                <a:lnTo>
                  <a:pt x="387096" y="278892"/>
                </a:lnTo>
                <a:lnTo>
                  <a:pt x="377952" y="280416"/>
                </a:lnTo>
                <a:lnTo>
                  <a:pt x="367284" y="281940"/>
                </a:lnTo>
                <a:close/>
              </a:path>
              <a:path w="870585" h="695325">
                <a:moveTo>
                  <a:pt x="262128" y="454152"/>
                </a:moveTo>
                <a:lnTo>
                  <a:pt x="13716" y="315468"/>
                </a:lnTo>
                <a:lnTo>
                  <a:pt x="13716" y="292608"/>
                </a:lnTo>
                <a:lnTo>
                  <a:pt x="262128" y="432816"/>
                </a:lnTo>
                <a:lnTo>
                  <a:pt x="262128" y="454152"/>
                </a:lnTo>
                <a:close/>
              </a:path>
              <a:path w="870585" h="695325">
                <a:moveTo>
                  <a:pt x="691263" y="390144"/>
                </a:moveTo>
                <a:lnTo>
                  <a:pt x="640080" y="390144"/>
                </a:lnTo>
                <a:lnTo>
                  <a:pt x="853440" y="307848"/>
                </a:lnTo>
                <a:lnTo>
                  <a:pt x="853440" y="329184"/>
                </a:lnTo>
                <a:lnTo>
                  <a:pt x="691263" y="390144"/>
                </a:lnTo>
                <a:close/>
              </a:path>
              <a:path w="870585" h="695325">
                <a:moveTo>
                  <a:pt x="286512" y="448056"/>
                </a:moveTo>
                <a:lnTo>
                  <a:pt x="286512" y="428244"/>
                </a:lnTo>
                <a:lnTo>
                  <a:pt x="507492" y="344424"/>
                </a:lnTo>
                <a:lnTo>
                  <a:pt x="507492" y="309372"/>
                </a:lnTo>
                <a:lnTo>
                  <a:pt x="525780" y="309372"/>
                </a:lnTo>
                <a:lnTo>
                  <a:pt x="525780" y="364236"/>
                </a:lnTo>
                <a:lnTo>
                  <a:pt x="507492" y="364236"/>
                </a:lnTo>
                <a:lnTo>
                  <a:pt x="286512" y="448056"/>
                </a:lnTo>
                <a:close/>
              </a:path>
              <a:path w="870585" h="695325">
                <a:moveTo>
                  <a:pt x="265176" y="504444"/>
                </a:moveTo>
                <a:lnTo>
                  <a:pt x="0" y="355092"/>
                </a:lnTo>
                <a:lnTo>
                  <a:pt x="0" y="333756"/>
                </a:lnTo>
                <a:lnTo>
                  <a:pt x="266700" y="483108"/>
                </a:lnTo>
                <a:lnTo>
                  <a:pt x="320789" y="483108"/>
                </a:lnTo>
                <a:lnTo>
                  <a:pt x="265176" y="504444"/>
                </a:lnTo>
                <a:close/>
              </a:path>
              <a:path w="870585" h="695325">
                <a:moveTo>
                  <a:pt x="694471" y="437388"/>
                </a:moveTo>
                <a:lnTo>
                  <a:pt x="638556" y="437388"/>
                </a:lnTo>
                <a:lnTo>
                  <a:pt x="870204" y="350520"/>
                </a:lnTo>
                <a:lnTo>
                  <a:pt x="870204" y="370332"/>
                </a:lnTo>
                <a:lnTo>
                  <a:pt x="694471" y="437388"/>
                </a:lnTo>
                <a:close/>
              </a:path>
              <a:path w="870585" h="695325">
                <a:moveTo>
                  <a:pt x="320789" y="483108"/>
                </a:moveTo>
                <a:lnTo>
                  <a:pt x="266700" y="483108"/>
                </a:lnTo>
                <a:lnTo>
                  <a:pt x="507492" y="391668"/>
                </a:lnTo>
                <a:lnTo>
                  <a:pt x="507492" y="364236"/>
                </a:lnTo>
                <a:lnTo>
                  <a:pt x="525780" y="364236"/>
                </a:lnTo>
                <a:lnTo>
                  <a:pt x="525780" y="411480"/>
                </a:lnTo>
                <a:lnTo>
                  <a:pt x="507492" y="411480"/>
                </a:lnTo>
                <a:lnTo>
                  <a:pt x="320789" y="483108"/>
                </a:lnTo>
                <a:close/>
              </a:path>
              <a:path w="870585" h="695325">
                <a:moveTo>
                  <a:pt x="243840" y="539496"/>
                </a:moveTo>
                <a:lnTo>
                  <a:pt x="15240" y="411480"/>
                </a:lnTo>
                <a:lnTo>
                  <a:pt x="15240" y="390144"/>
                </a:lnTo>
                <a:lnTo>
                  <a:pt x="243840" y="518160"/>
                </a:lnTo>
                <a:lnTo>
                  <a:pt x="243840" y="539496"/>
                </a:lnTo>
                <a:close/>
              </a:path>
              <a:path w="870585" h="695325">
                <a:moveTo>
                  <a:pt x="689497" y="486156"/>
                </a:moveTo>
                <a:lnTo>
                  <a:pt x="637032" y="486156"/>
                </a:lnTo>
                <a:lnTo>
                  <a:pt x="854964" y="403860"/>
                </a:lnTo>
                <a:lnTo>
                  <a:pt x="854964" y="423672"/>
                </a:lnTo>
                <a:lnTo>
                  <a:pt x="689497" y="486156"/>
                </a:lnTo>
                <a:close/>
              </a:path>
              <a:path w="870585" h="695325">
                <a:moveTo>
                  <a:pt x="268224" y="550164"/>
                </a:moveTo>
                <a:lnTo>
                  <a:pt x="268224" y="530352"/>
                </a:lnTo>
                <a:lnTo>
                  <a:pt x="507492" y="438912"/>
                </a:lnTo>
                <a:lnTo>
                  <a:pt x="507492" y="411480"/>
                </a:lnTo>
                <a:lnTo>
                  <a:pt x="525780" y="411480"/>
                </a:lnTo>
                <a:lnTo>
                  <a:pt x="525780" y="460248"/>
                </a:lnTo>
                <a:lnTo>
                  <a:pt x="507492" y="460248"/>
                </a:lnTo>
                <a:lnTo>
                  <a:pt x="268224" y="550164"/>
                </a:lnTo>
                <a:close/>
              </a:path>
              <a:path w="870585" h="695325">
                <a:moveTo>
                  <a:pt x="265176" y="598932"/>
                </a:moveTo>
                <a:lnTo>
                  <a:pt x="0" y="451104"/>
                </a:lnTo>
                <a:lnTo>
                  <a:pt x="0" y="429768"/>
                </a:lnTo>
                <a:lnTo>
                  <a:pt x="266700" y="579120"/>
                </a:lnTo>
                <a:lnTo>
                  <a:pt x="317677" y="579120"/>
                </a:lnTo>
                <a:lnTo>
                  <a:pt x="265176" y="598932"/>
                </a:lnTo>
                <a:close/>
              </a:path>
              <a:path w="870585" h="695325">
                <a:moveTo>
                  <a:pt x="693314" y="533400"/>
                </a:moveTo>
                <a:lnTo>
                  <a:pt x="637032" y="533400"/>
                </a:lnTo>
                <a:lnTo>
                  <a:pt x="870204" y="445008"/>
                </a:lnTo>
                <a:lnTo>
                  <a:pt x="870204" y="466344"/>
                </a:lnTo>
                <a:lnTo>
                  <a:pt x="693314" y="533400"/>
                </a:lnTo>
                <a:close/>
              </a:path>
              <a:path w="870585" h="695325">
                <a:moveTo>
                  <a:pt x="317677" y="579120"/>
                </a:moveTo>
                <a:lnTo>
                  <a:pt x="266700" y="579120"/>
                </a:lnTo>
                <a:lnTo>
                  <a:pt x="507492" y="487680"/>
                </a:lnTo>
                <a:lnTo>
                  <a:pt x="507492" y="460248"/>
                </a:lnTo>
                <a:lnTo>
                  <a:pt x="525780" y="460248"/>
                </a:lnTo>
                <a:lnTo>
                  <a:pt x="525780" y="507492"/>
                </a:lnTo>
                <a:lnTo>
                  <a:pt x="507492" y="507492"/>
                </a:lnTo>
                <a:lnTo>
                  <a:pt x="317677" y="579120"/>
                </a:lnTo>
                <a:close/>
              </a:path>
              <a:path w="870585" h="695325">
                <a:moveTo>
                  <a:pt x="265176" y="647700"/>
                </a:moveTo>
                <a:lnTo>
                  <a:pt x="15240" y="507492"/>
                </a:lnTo>
                <a:lnTo>
                  <a:pt x="15240" y="484632"/>
                </a:lnTo>
                <a:lnTo>
                  <a:pt x="266700" y="626364"/>
                </a:lnTo>
                <a:lnTo>
                  <a:pt x="320789" y="626364"/>
                </a:lnTo>
                <a:lnTo>
                  <a:pt x="265176" y="647700"/>
                </a:lnTo>
                <a:close/>
              </a:path>
              <a:path w="870585" h="695325">
                <a:moveTo>
                  <a:pt x="320789" y="626364"/>
                </a:moveTo>
                <a:lnTo>
                  <a:pt x="266700" y="626364"/>
                </a:lnTo>
                <a:lnTo>
                  <a:pt x="507492" y="534924"/>
                </a:lnTo>
                <a:lnTo>
                  <a:pt x="507492" y="507492"/>
                </a:lnTo>
                <a:lnTo>
                  <a:pt x="525780" y="507492"/>
                </a:lnTo>
                <a:lnTo>
                  <a:pt x="525780" y="554736"/>
                </a:lnTo>
                <a:lnTo>
                  <a:pt x="507492" y="554736"/>
                </a:lnTo>
                <a:lnTo>
                  <a:pt x="320789" y="626364"/>
                </a:lnTo>
                <a:close/>
              </a:path>
              <a:path w="870585" h="695325">
                <a:moveTo>
                  <a:pt x="265176" y="694944"/>
                </a:moveTo>
                <a:lnTo>
                  <a:pt x="0" y="547116"/>
                </a:lnTo>
                <a:lnTo>
                  <a:pt x="0" y="524256"/>
                </a:lnTo>
                <a:lnTo>
                  <a:pt x="266700" y="673608"/>
                </a:lnTo>
                <a:lnTo>
                  <a:pt x="321716" y="673608"/>
                </a:lnTo>
                <a:lnTo>
                  <a:pt x="265176" y="694944"/>
                </a:lnTo>
                <a:close/>
              </a:path>
              <a:path w="870585" h="695325">
                <a:moveTo>
                  <a:pt x="321716" y="673608"/>
                </a:moveTo>
                <a:lnTo>
                  <a:pt x="266700" y="673608"/>
                </a:lnTo>
                <a:lnTo>
                  <a:pt x="507492" y="582168"/>
                </a:lnTo>
                <a:lnTo>
                  <a:pt x="507492" y="554736"/>
                </a:lnTo>
                <a:lnTo>
                  <a:pt x="525780" y="554736"/>
                </a:lnTo>
                <a:lnTo>
                  <a:pt x="525780" y="598932"/>
                </a:lnTo>
                <a:lnTo>
                  <a:pt x="581823" y="598932"/>
                </a:lnTo>
                <a:lnTo>
                  <a:pt x="569435" y="603504"/>
                </a:lnTo>
                <a:lnTo>
                  <a:pt x="507492" y="603504"/>
                </a:lnTo>
                <a:lnTo>
                  <a:pt x="321716" y="673608"/>
                </a:lnTo>
                <a:close/>
              </a:path>
              <a:path w="870585" h="695325">
                <a:moveTo>
                  <a:pt x="507492" y="626364"/>
                </a:moveTo>
                <a:lnTo>
                  <a:pt x="507492" y="603504"/>
                </a:lnTo>
                <a:lnTo>
                  <a:pt x="569435" y="603504"/>
                </a:lnTo>
                <a:lnTo>
                  <a:pt x="507492" y="626364"/>
                </a:lnTo>
                <a:close/>
              </a:path>
            </a:pathLst>
          </a:custGeom>
          <a:solidFill>
            <a:srgbClr val="000000"/>
          </a:solidFill>
        </p:spPr>
        <p:txBody>
          <a:bodyPr wrap="square" lIns="0" tIns="0" rIns="0" bIns="0" rtlCol="0"/>
          <a:lstStyle/>
          <a:p>
            <a:endParaRPr sz="1632"/>
          </a:p>
        </p:txBody>
      </p:sp>
      <p:sp>
        <p:nvSpPr>
          <p:cNvPr id="51" name="object 51"/>
          <p:cNvSpPr/>
          <p:nvPr/>
        </p:nvSpPr>
        <p:spPr>
          <a:xfrm>
            <a:off x="7336009" y="5453066"/>
            <a:ext cx="1042115" cy="680661"/>
          </a:xfrm>
          <a:custGeom>
            <a:avLst/>
            <a:gdLst/>
            <a:ahLst/>
            <a:cxnLst/>
            <a:rect l="l" t="t" r="r" b="b"/>
            <a:pathLst>
              <a:path w="734695" h="585470">
                <a:moveTo>
                  <a:pt x="413629" y="71628"/>
                </a:moveTo>
                <a:lnTo>
                  <a:pt x="318516" y="71628"/>
                </a:lnTo>
                <a:lnTo>
                  <a:pt x="521208" y="0"/>
                </a:lnTo>
                <a:lnTo>
                  <a:pt x="582899" y="33528"/>
                </a:lnTo>
                <a:lnTo>
                  <a:pt x="518160" y="33528"/>
                </a:lnTo>
                <a:lnTo>
                  <a:pt x="413629" y="71628"/>
                </a:lnTo>
                <a:close/>
              </a:path>
              <a:path w="734695" h="585470">
                <a:moveTo>
                  <a:pt x="613977" y="190500"/>
                </a:moveTo>
                <a:lnTo>
                  <a:pt x="525780" y="190500"/>
                </a:lnTo>
                <a:lnTo>
                  <a:pt x="691896" y="128016"/>
                </a:lnTo>
                <a:lnTo>
                  <a:pt x="518160" y="33528"/>
                </a:lnTo>
                <a:lnTo>
                  <a:pt x="582899" y="33528"/>
                </a:lnTo>
                <a:lnTo>
                  <a:pt x="731520" y="114300"/>
                </a:lnTo>
                <a:lnTo>
                  <a:pt x="731520" y="146304"/>
                </a:lnTo>
                <a:lnTo>
                  <a:pt x="613977" y="190500"/>
                </a:lnTo>
                <a:close/>
              </a:path>
              <a:path w="734695" h="585470">
                <a:moveTo>
                  <a:pt x="222504" y="339852"/>
                </a:moveTo>
                <a:lnTo>
                  <a:pt x="3048" y="214884"/>
                </a:lnTo>
                <a:lnTo>
                  <a:pt x="3048" y="184404"/>
                </a:lnTo>
                <a:lnTo>
                  <a:pt x="169164" y="124968"/>
                </a:lnTo>
                <a:lnTo>
                  <a:pt x="169164" y="102108"/>
                </a:lnTo>
                <a:lnTo>
                  <a:pt x="170688" y="102108"/>
                </a:lnTo>
                <a:lnTo>
                  <a:pt x="292608" y="56388"/>
                </a:lnTo>
                <a:lnTo>
                  <a:pt x="318516" y="71628"/>
                </a:lnTo>
                <a:lnTo>
                  <a:pt x="413629" y="71628"/>
                </a:lnTo>
                <a:lnTo>
                  <a:pt x="405266" y="74676"/>
                </a:lnTo>
                <a:lnTo>
                  <a:pt x="291084" y="74676"/>
                </a:lnTo>
                <a:lnTo>
                  <a:pt x="207264" y="105156"/>
                </a:lnTo>
                <a:lnTo>
                  <a:pt x="264573" y="137160"/>
                </a:lnTo>
                <a:lnTo>
                  <a:pt x="231648" y="137160"/>
                </a:lnTo>
                <a:lnTo>
                  <a:pt x="44196" y="202692"/>
                </a:lnTo>
                <a:lnTo>
                  <a:pt x="224028" y="304800"/>
                </a:lnTo>
                <a:lnTo>
                  <a:pt x="313504" y="304800"/>
                </a:lnTo>
                <a:lnTo>
                  <a:pt x="222504" y="339852"/>
                </a:lnTo>
                <a:close/>
              </a:path>
              <a:path w="734695" h="585470">
                <a:moveTo>
                  <a:pt x="484632" y="236220"/>
                </a:moveTo>
                <a:lnTo>
                  <a:pt x="441960" y="236220"/>
                </a:lnTo>
                <a:lnTo>
                  <a:pt x="519684" y="204216"/>
                </a:lnTo>
                <a:lnTo>
                  <a:pt x="291084" y="74676"/>
                </a:lnTo>
                <a:lnTo>
                  <a:pt x="405266" y="74676"/>
                </a:lnTo>
                <a:lnTo>
                  <a:pt x="355092" y="92964"/>
                </a:lnTo>
                <a:lnTo>
                  <a:pt x="365760" y="99060"/>
                </a:lnTo>
                <a:lnTo>
                  <a:pt x="469392" y="99060"/>
                </a:lnTo>
                <a:lnTo>
                  <a:pt x="478536" y="102108"/>
                </a:lnTo>
                <a:lnTo>
                  <a:pt x="484632" y="105156"/>
                </a:lnTo>
                <a:lnTo>
                  <a:pt x="489204" y="106680"/>
                </a:lnTo>
                <a:lnTo>
                  <a:pt x="492252" y="109728"/>
                </a:lnTo>
                <a:lnTo>
                  <a:pt x="399288" y="109728"/>
                </a:lnTo>
                <a:lnTo>
                  <a:pt x="388620" y="111252"/>
                </a:lnTo>
                <a:lnTo>
                  <a:pt x="478536" y="163068"/>
                </a:lnTo>
                <a:lnTo>
                  <a:pt x="499872" y="163068"/>
                </a:lnTo>
                <a:lnTo>
                  <a:pt x="498348" y="166116"/>
                </a:lnTo>
                <a:lnTo>
                  <a:pt x="495300" y="169164"/>
                </a:lnTo>
                <a:lnTo>
                  <a:pt x="492252" y="170688"/>
                </a:lnTo>
                <a:lnTo>
                  <a:pt x="525780" y="190500"/>
                </a:lnTo>
                <a:lnTo>
                  <a:pt x="613977" y="190500"/>
                </a:lnTo>
                <a:lnTo>
                  <a:pt x="541020" y="217932"/>
                </a:lnTo>
                <a:lnTo>
                  <a:pt x="541020" y="219456"/>
                </a:lnTo>
                <a:lnTo>
                  <a:pt x="525780" y="219456"/>
                </a:lnTo>
                <a:lnTo>
                  <a:pt x="484632" y="236220"/>
                </a:lnTo>
                <a:close/>
              </a:path>
              <a:path w="734695" h="585470">
                <a:moveTo>
                  <a:pt x="469392" y="99060"/>
                </a:moveTo>
                <a:lnTo>
                  <a:pt x="365760" y="99060"/>
                </a:lnTo>
                <a:lnTo>
                  <a:pt x="402336" y="94488"/>
                </a:lnTo>
                <a:lnTo>
                  <a:pt x="446532" y="94488"/>
                </a:lnTo>
                <a:lnTo>
                  <a:pt x="451104" y="96012"/>
                </a:lnTo>
                <a:lnTo>
                  <a:pt x="455676" y="96012"/>
                </a:lnTo>
                <a:lnTo>
                  <a:pt x="460248" y="97536"/>
                </a:lnTo>
                <a:lnTo>
                  <a:pt x="464820" y="97536"/>
                </a:lnTo>
                <a:lnTo>
                  <a:pt x="469392" y="99060"/>
                </a:lnTo>
                <a:close/>
              </a:path>
              <a:path w="734695" h="585470">
                <a:moveTo>
                  <a:pt x="499872" y="163068"/>
                </a:moveTo>
                <a:lnTo>
                  <a:pt x="478536" y="163068"/>
                </a:lnTo>
                <a:lnTo>
                  <a:pt x="481584" y="161544"/>
                </a:lnTo>
                <a:lnTo>
                  <a:pt x="483108" y="158496"/>
                </a:lnTo>
                <a:lnTo>
                  <a:pt x="486156" y="156972"/>
                </a:lnTo>
                <a:lnTo>
                  <a:pt x="487680" y="153924"/>
                </a:lnTo>
                <a:lnTo>
                  <a:pt x="489204" y="152400"/>
                </a:lnTo>
                <a:lnTo>
                  <a:pt x="490728" y="149352"/>
                </a:lnTo>
                <a:lnTo>
                  <a:pt x="492252" y="147828"/>
                </a:lnTo>
                <a:lnTo>
                  <a:pt x="492252" y="146304"/>
                </a:lnTo>
                <a:lnTo>
                  <a:pt x="493776" y="143256"/>
                </a:lnTo>
                <a:lnTo>
                  <a:pt x="493776" y="132588"/>
                </a:lnTo>
                <a:lnTo>
                  <a:pt x="492252" y="131064"/>
                </a:lnTo>
                <a:lnTo>
                  <a:pt x="492252" y="129540"/>
                </a:lnTo>
                <a:lnTo>
                  <a:pt x="490728" y="129540"/>
                </a:lnTo>
                <a:lnTo>
                  <a:pt x="484632" y="123444"/>
                </a:lnTo>
                <a:lnTo>
                  <a:pt x="481584" y="121920"/>
                </a:lnTo>
                <a:lnTo>
                  <a:pt x="480060" y="120396"/>
                </a:lnTo>
                <a:lnTo>
                  <a:pt x="477012" y="120396"/>
                </a:lnTo>
                <a:lnTo>
                  <a:pt x="472440" y="117348"/>
                </a:lnTo>
                <a:lnTo>
                  <a:pt x="460248" y="114300"/>
                </a:lnTo>
                <a:lnTo>
                  <a:pt x="437388" y="109728"/>
                </a:lnTo>
                <a:lnTo>
                  <a:pt x="492252" y="109728"/>
                </a:lnTo>
                <a:lnTo>
                  <a:pt x="498348" y="112776"/>
                </a:lnTo>
                <a:lnTo>
                  <a:pt x="499872" y="115824"/>
                </a:lnTo>
                <a:lnTo>
                  <a:pt x="504444" y="120396"/>
                </a:lnTo>
                <a:lnTo>
                  <a:pt x="509016" y="129540"/>
                </a:lnTo>
                <a:lnTo>
                  <a:pt x="509016" y="146304"/>
                </a:lnTo>
                <a:lnTo>
                  <a:pt x="501396" y="161544"/>
                </a:lnTo>
                <a:lnTo>
                  <a:pt x="499872" y="163068"/>
                </a:lnTo>
                <a:close/>
              </a:path>
              <a:path w="734695" h="585470">
                <a:moveTo>
                  <a:pt x="335280" y="234696"/>
                </a:moveTo>
                <a:lnTo>
                  <a:pt x="256032" y="234696"/>
                </a:lnTo>
                <a:lnTo>
                  <a:pt x="251460" y="233172"/>
                </a:lnTo>
                <a:lnTo>
                  <a:pt x="245364" y="231648"/>
                </a:lnTo>
                <a:lnTo>
                  <a:pt x="240792" y="230124"/>
                </a:lnTo>
                <a:lnTo>
                  <a:pt x="234696" y="228600"/>
                </a:lnTo>
                <a:lnTo>
                  <a:pt x="230124" y="227076"/>
                </a:lnTo>
                <a:lnTo>
                  <a:pt x="225552" y="224028"/>
                </a:lnTo>
                <a:lnTo>
                  <a:pt x="220980" y="222504"/>
                </a:lnTo>
                <a:lnTo>
                  <a:pt x="217932" y="219456"/>
                </a:lnTo>
                <a:lnTo>
                  <a:pt x="213360" y="216408"/>
                </a:lnTo>
                <a:lnTo>
                  <a:pt x="208788" y="211836"/>
                </a:lnTo>
                <a:lnTo>
                  <a:pt x="208788" y="210312"/>
                </a:lnTo>
                <a:lnTo>
                  <a:pt x="205740" y="207264"/>
                </a:lnTo>
                <a:lnTo>
                  <a:pt x="205740" y="204216"/>
                </a:lnTo>
                <a:lnTo>
                  <a:pt x="204216" y="202692"/>
                </a:lnTo>
                <a:lnTo>
                  <a:pt x="204216" y="198120"/>
                </a:lnTo>
                <a:lnTo>
                  <a:pt x="202692" y="196596"/>
                </a:lnTo>
                <a:lnTo>
                  <a:pt x="202692" y="188976"/>
                </a:lnTo>
                <a:lnTo>
                  <a:pt x="204216" y="185928"/>
                </a:lnTo>
                <a:lnTo>
                  <a:pt x="204216" y="182880"/>
                </a:lnTo>
                <a:lnTo>
                  <a:pt x="211836" y="167640"/>
                </a:lnTo>
                <a:lnTo>
                  <a:pt x="217932" y="161544"/>
                </a:lnTo>
                <a:lnTo>
                  <a:pt x="219456" y="158496"/>
                </a:lnTo>
                <a:lnTo>
                  <a:pt x="225552" y="152400"/>
                </a:lnTo>
                <a:lnTo>
                  <a:pt x="230124" y="149352"/>
                </a:lnTo>
                <a:lnTo>
                  <a:pt x="233172" y="147828"/>
                </a:lnTo>
                <a:lnTo>
                  <a:pt x="237744" y="144780"/>
                </a:lnTo>
                <a:lnTo>
                  <a:pt x="240792" y="141732"/>
                </a:lnTo>
                <a:lnTo>
                  <a:pt x="231648" y="137160"/>
                </a:lnTo>
                <a:lnTo>
                  <a:pt x="264573" y="137160"/>
                </a:lnTo>
                <a:lnTo>
                  <a:pt x="289134" y="150876"/>
                </a:lnTo>
                <a:lnTo>
                  <a:pt x="257556" y="150876"/>
                </a:lnTo>
                <a:lnTo>
                  <a:pt x="252984" y="153924"/>
                </a:lnTo>
                <a:lnTo>
                  <a:pt x="248412" y="155448"/>
                </a:lnTo>
                <a:lnTo>
                  <a:pt x="245364" y="158496"/>
                </a:lnTo>
                <a:lnTo>
                  <a:pt x="240792" y="161544"/>
                </a:lnTo>
                <a:lnTo>
                  <a:pt x="237744" y="163068"/>
                </a:lnTo>
                <a:lnTo>
                  <a:pt x="227076" y="173736"/>
                </a:lnTo>
                <a:lnTo>
                  <a:pt x="225552" y="176784"/>
                </a:lnTo>
                <a:lnTo>
                  <a:pt x="224028" y="178308"/>
                </a:lnTo>
                <a:lnTo>
                  <a:pt x="220980" y="184404"/>
                </a:lnTo>
                <a:lnTo>
                  <a:pt x="219456" y="185928"/>
                </a:lnTo>
                <a:lnTo>
                  <a:pt x="219456" y="188976"/>
                </a:lnTo>
                <a:lnTo>
                  <a:pt x="217932" y="190500"/>
                </a:lnTo>
                <a:lnTo>
                  <a:pt x="217932" y="195072"/>
                </a:lnTo>
                <a:lnTo>
                  <a:pt x="219456" y="196596"/>
                </a:lnTo>
                <a:lnTo>
                  <a:pt x="219456" y="199644"/>
                </a:lnTo>
                <a:lnTo>
                  <a:pt x="228600" y="208788"/>
                </a:lnTo>
                <a:lnTo>
                  <a:pt x="234696" y="211836"/>
                </a:lnTo>
                <a:lnTo>
                  <a:pt x="252984" y="217932"/>
                </a:lnTo>
                <a:lnTo>
                  <a:pt x="259080" y="217932"/>
                </a:lnTo>
                <a:lnTo>
                  <a:pt x="263652" y="219456"/>
                </a:lnTo>
                <a:lnTo>
                  <a:pt x="269748" y="219456"/>
                </a:lnTo>
                <a:lnTo>
                  <a:pt x="275844" y="220980"/>
                </a:lnTo>
                <a:lnTo>
                  <a:pt x="414669" y="220980"/>
                </a:lnTo>
                <a:lnTo>
                  <a:pt x="420127" y="224028"/>
                </a:lnTo>
                <a:lnTo>
                  <a:pt x="387096" y="224028"/>
                </a:lnTo>
                <a:lnTo>
                  <a:pt x="379476" y="227076"/>
                </a:lnTo>
                <a:lnTo>
                  <a:pt x="352044" y="231648"/>
                </a:lnTo>
                <a:lnTo>
                  <a:pt x="344424" y="233172"/>
                </a:lnTo>
                <a:lnTo>
                  <a:pt x="335280" y="234696"/>
                </a:lnTo>
                <a:close/>
              </a:path>
              <a:path w="734695" h="585470">
                <a:moveTo>
                  <a:pt x="414669" y="220980"/>
                </a:moveTo>
                <a:lnTo>
                  <a:pt x="309372" y="220980"/>
                </a:lnTo>
                <a:lnTo>
                  <a:pt x="316992" y="219456"/>
                </a:lnTo>
                <a:lnTo>
                  <a:pt x="330708" y="219456"/>
                </a:lnTo>
                <a:lnTo>
                  <a:pt x="338328" y="217932"/>
                </a:lnTo>
                <a:lnTo>
                  <a:pt x="344424" y="216408"/>
                </a:lnTo>
                <a:lnTo>
                  <a:pt x="352044" y="214884"/>
                </a:lnTo>
                <a:lnTo>
                  <a:pt x="359664" y="214884"/>
                </a:lnTo>
                <a:lnTo>
                  <a:pt x="367284" y="211836"/>
                </a:lnTo>
                <a:lnTo>
                  <a:pt x="257556" y="150876"/>
                </a:lnTo>
                <a:lnTo>
                  <a:pt x="289134" y="150876"/>
                </a:lnTo>
                <a:lnTo>
                  <a:pt x="414669" y="220980"/>
                </a:lnTo>
                <a:close/>
              </a:path>
              <a:path w="734695" h="585470">
                <a:moveTo>
                  <a:pt x="585978" y="246888"/>
                </a:moveTo>
                <a:lnTo>
                  <a:pt x="541020" y="246888"/>
                </a:lnTo>
                <a:lnTo>
                  <a:pt x="720852" y="178308"/>
                </a:lnTo>
                <a:lnTo>
                  <a:pt x="720852" y="196596"/>
                </a:lnTo>
                <a:lnTo>
                  <a:pt x="585978" y="246888"/>
                </a:lnTo>
                <a:close/>
              </a:path>
              <a:path w="734695" h="585470">
                <a:moveTo>
                  <a:pt x="584200" y="288036"/>
                </a:moveTo>
                <a:lnTo>
                  <a:pt x="539496" y="288036"/>
                </a:lnTo>
                <a:lnTo>
                  <a:pt x="734568" y="214884"/>
                </a:lnTo>
                <a:lnTo>
                  <a:pt x="734568" y="231648"/>
                </a:lnTo>
                <a:lnTo>
                  <a:pt x="584200" y="288036"/>
                </a:lnTo>
                <a:close/>
              </a:path>
              <a:path w="734695" h="585470">
                <a:moveTo>
                  <a:pt x="488357" y="505968"/>
                </a:moveTo>
                <a:lnTo>
                  <a:pt x="443484" y="505968"/>
                </a:lnTo>
                <a:lnTo>
                  <a:pt x="521208" y="477012"/>
                </a:lnTo>
                <a:lnTo>
                  <a:pt x="525780" y="219456"/>
                </a:lnTo>
                <a:lnTo>
                  <a:pt x="541020" y="219456"/>
                </a:lnTo>
                <a:lnTo>
                  <a:pt x="541020" y="246888"/>
                </a:lnTo>
                <a:lnTo>
                  <a:pt x="585978" y="246888"/>
                </a:lnTo>
                <a:lnTo>
                  <a:pt x="541020" y="263652"/>
                </a:lnTo>
                <a:lnTo>
                  <a:pt x="539496" y="288036"/>
                </a:lnTo>
                <a:lnTo>
                  <a:pt x="584200" y="288036"/>
                </a:lnTo>
                <a:lnTo>
                  <a:pt x="539496" y="304800"/>
                </a:lnTo>
                <a:lnTo>
                  <a:pt x="539496" y="327660"/>
                </a:lnTo>
                <a:lnTo>
                  <a:pt x="587857" y="327660"/>
                </a:lnTo>
                <a:lnTo>
                  <a:pt x="539496" y="345948"/>
                </a:lnTo>
                <a:lnTo>
                  <a:pt x="537972" y="368808"/>
                </a:lnTo>
                <a:lnTo>
                  <a:pt x="583025" y="368808"/>
                </a:lnTo>
                <a:lnTo>
                  <a:pt x="537972" y="385572"/>
                </a:lnTo>
                <a:lnTo>
                  <a:pt x="537972" y="409956"/>
                </a:lnTo>
                <a:lnTo>
                  <a:pt x="581704" y="409956"/>
                </a:lnTo>
                <a:lnTo>
                  <a:pt x="537972" y="426720"/>
                </a:lnTo>
                <a:lnTo>
                  <a:pt x="536448" y="449580"/>
                </a:lnTo>
                <a:lnTo>
                  <a:pt x="584967" y="449580"/>
                </a:lnTo>
                <a:lnTo>
                  <a:pt x="536448" y="467868"/>
                </a:lnTo>
                <a:lnTo>
                  <a:pt x="536448" y="487680"/>
                </a:lnTo>
                <a:lnTo>
                  <a:pt x="488357" y="505968"/>
                </a:lnTo>
                <a:close/>
              </a:path>
              <a:path w="734695" h="585470">
                <a:moveTo>
                  <a:pt x="313504" y="304800"/>
                </a:moveTo>
                <a:lnTo>
                  <a:pt x="224028" y="304800"/>
                </a:lnTo>
                <a:lnTo>
                  <a:pt x="406908" y="234696"/>
                </a:lnTo>
                <a:lnTo>
                  <a:pt x="387096" y="224028"/>
                </a:lnTo>
                <a:lnTo>
                  <a:pt x="420127" y="224028"/>
                </a:lnTo>
                <a:lnTo>
                  <a:pt x="441960" y="236220"/>
                </a:lnTo>
                <a:lnTo>
                  <a:pt x="484632" y="236220"/>
                </a:lnTo>
                <a:lnTo>
                  <a:pt x="443484" y="252984"/>
                </a:lnTo>
                <a:lnTo>
                  <a:pt x="443484" y="260604"/>
                </a:lnTo>
                <a:lnTo>
                  <a:pt x="428244" y="260604"/>
                </a:lnTo>
                <a:lnTo>
                  <a:pt x="313504" y="304800"/>
                </a:lnTo>
                <a:close/>
              </a:path>
              <a:path w="734695" h="585470">
                <a:moveTo>
                  <a:pt x="318516" y="236220"/>
                </a:moveTo>
                <a:lnTo>
                  <a:pt x="271272" y="236220"/>
                </a:lnTo>
                <a:lnTo>
                  <a:pt x="263652" y="234696"/>
                </a:lnTo>
                <a:lnTo>
                  <a:pt x="326136" y="234696"/>
                </a:lnTo>
                <a:lnTo>
                  <a:pt x="318516" y="236220"/>
                </a:lnTo>
                <a:close/>
              </a:path>
              <a:path w="734695" h="585470">
                <a:moveTo>
                  <a:pt x="301752" y="237744"/>
                </a:moveTo>
                <a:lnTo>
                  <a:pt x="284988" y="237744"/>
                </a:lnTo>
                <a:lnTo>
                  <a:pt x="277368" y="236220"/>
                </a:lnTo>
                <a:lnTo>
                  <a:pt x="309372" y="236220"/>
                </a:lnTo>
                <a:lnTo>
                  <a:pt x="301752" y="237744"/>
                </a:lnTo>
                <a:close/>
              </a:path>
              <a:path w="734695" h="585470">
                <a:moveTo>
                  <a:pt x="220980" y="382524"/>
                </a:moveTo>
                <a:lnTo>
                  <a:pt x="10668" y="265176"/>
                </a:lnTo>
                <a:lnTo>
                  <a:pt x="10668" y="246888"/>
                </a:lnTo>
                <a:lnTo>
                  <a:pt x="220980" y="364236"/>
                </a:lnTo>
                <a:lnTo>
                  <a:pt x="220980" y="382524"/>
                </a:lnTo>
                <a:close/>
              </a:path>
              <a:path w="734695" h="585470">
                <a:moveTo>
                  <a:pt x="587857" y="327660"/>
                </a:moveTo>
                <a:lnTo>
                  <a:pt x="539496" y="327660"/>
                </a:lnTo>
                <a:lnTo>
                  <a:pt x="720852" y="259080"/>
                </a:lnTo>
                <a:lnTo>
                  <a:pt x="720852" y="277368"/>
                </a:lnTo>
                <a:lnTo>
                  <a:pt x="587857" y="327660"/>
                </a:lnTo>
                <a:close/>
              </a:path>
              <a:path w="734695" h="585470">
                <a:moveTo>
                  <a:pt x="242316" y="377952"/>
                </a:moveTo>
                <a:lnTo>
                  <a:pt x="242316" y="359664"/>
                </a:lnTo>
                <a:lnTo>
                  <a:pt x="428244" y="289560"/>
                </a:lnTo>
                <a:lnTo>
                  <a:pt x="428244" y="260604"/>
                </a:lnTo>
                <a:lnTo>
                  <a:pt x="443484" y="260604"/>
                </a:lnTo>
                <a:lnTo>
                  <a:pt x="443484" y="306324"/>
                </a:lnTo>
                <a:lnTo>
                  <a:pt x="428244" y="306324"/>
                </a:lnTo>
                <a:lnTo>
                  <a:pt x="242316" y="377952"/>
                </a:lnTo>
                <a:close/>
              </a:path>
              <a:path w="734695" h="585470">
                <a:moveTo>
                  <a:pt x="224028" y="425196"/>
                </a:moveTo>
                <a:lnTo>
                  <a:pt x="0" y="298704"/>
                </a:lnTo>
                <a:lnTo>
                  <a:pt x="0" y="280416"/>
                </a:lnTo>
                <a:lnTo>
                  <a:pt x="225552" y="406908"/>
                </a:lnTo>
                <a:lnTo>
                  <a:pt x="272078" y="406908"/>
                </a:lnTo>
                <a:lnTo>
                  <a:pt x="224028" y="425196"/>
                </a:lnTo>
                <a:close/>
              </a:path>
              <a:path w="734695" h="585470">
                <a:moveTo>
                  <a:pt x="583025" y="368808"/>
                </a:moveTo>
                <a:lnTo>
                  <a:pt x="537972" y="368808"/>
                </a:lnTo>
                <a:lnTo>
                  <a:pt x="734568" y="294132"/>
                </a:lnTo>
                <a:lnTo>
                  <a:pt x="734568" y="312420"/>
                </a:lnTo>
                <a:lnTo>
                  <a:pt x="583025" y="368808"/>
                </a:lnTo>
                <a:close/>
              </a:path>
              <a:path w="734695" h="585470">
                <a:moveTo>
                  <a:pt x="272078" y="406908"/>
                </a:moveTo>
                <a:lnTo>
                  <a:pt x="225552" y="406908"/>
                </a:lnTo>
                <a:lnTo>
                  <a:pt x="428244" y="329184"/>
                </a:lnTo>
                <a:lnTo>
                  <a:pt x="428244" y="306324"/>
                </a:lnTo>
                <a:lnTo>
                  <a:pt x="443484" y="306324"/>
                </a:lnTo>
                <a:lnTo>
                  <a:pt x="443484" y="347472"/>
                </a:lnTo>
                <a:lnTo>
                  <a:pt x="428244" y="347472"/>
                </a:lnTo>
                <a:lnTo>
                  <a:pt x="272078" y="406908"/>
                </a:lnTo>
                <a:close/>
              </a:path>
              <a:path w="734695" h="585470">
                <a:moveTo>
                  <a:pt x="205740" y="454152"/>
                </a:moveTo>
                <a:lnTo>
                  <a:pt x="12192" y="347472"/>
                </a:lnTo>
                <a:lnTo>
                  <a:pt x="12192" y="329184"/>
                </a:lnTo>
                <a:lnTo>
                  <a:pt x="205740" y="435864"/>
                </a:lnTo>
                <a:lnTo>
                  <a:pt x="205740" y="454152"/>
                </a:lnTo>
                <a:close/>
              </a:path>
              <a:path w="734695" h="585470">
                <a:moveTo>
                  <a:pt x="581704" y="409956"/>
                </a:moveTo>
                <a:lnTo>
                  <a:pt x="537972" y="409956"/>
                </a:lnTo>
                <a:lnTo>
                  <a:pt x="720852" y="339852"/>
                </a:lnTo>
                <a:lnTo>
                  <a:pt x="720852" y="356616"/>
                </a:lnTo>
                <a:lnTo>
                  <a:pt x="581704" y="409956"/>
                </a:lnTo>
                <a:close/>
              </a:path>
              <a:path w="734695" h="585470">
                <a:moveTo>
                  <a:pt x="225552" y="464820"/>
                </a:moveTo>
                <a:lnTo>
                  <a:pt x="225552" y="446532"/>
                </a:lnTo>
                <a:lnTo>
                  <a:pt x="428244" y="370332"/>
                </a:lnTo>
                <a:lnTo>
                  <a:pt x="428244" y="347472"/>
                </a:lnTo>
                <a:lnTo>
                  <a:pt x="443484" y="347472"/>
                </a:lnTo>
                <a:lnTo>
                  <a:pt x="443484" y="387096"/>
                </a:lnTo>
                <a:lnTo>
                  <a:pt x="428244" y="387096"/>
                </a:lnTo>
                <a:lnTo>
                  <a:pt x="225552" y="464820"/>
                </a:lnTo>
                <a:close/>
              </a:path>
              <a:path w="734695" h="585470">
                <a:moveTo>
                  <a:pt x="224028" y="504444"/>
                </a:moveTo>
                <a:lnTo>
                  <a:pt x="0" y="379476"/>
                </a:lnTo>
                <a:lnTo>
                  <a:pt x="0" y="361188"/>
                </a:lnTo>
                <a:lnTo>
                  <a:pt x="225552" y="487680"/>
                </a:lnTo>
                <a:lnTo>
                  <a:pt x="268955" y="487680"/>
                </a:lnTo>
                <a:lnTo>
                  <a:pt x="224028" y="504444"/>
                </a:lnTo>
                <a:close/>
              </a:path>
              <a:path w="734695" h="585470">
                <a:moveTo>
                  <a:pt x="584967" y="449580"/>
                </a:moveTo>
                <a:lnTo>
                  <a:pt x="536448" y="449580"/>
                </a:lnTo>
                <a:lnTo>
                  <a:pt x="734568" y="374904"/>
                </a:lnTo>
                <a:lnTo>
                  <a:pt x="734568" y="393192"/>
                </a:lnTo>
                <a:lnTo>
                  <a:pt x="584967" y="449580"/>
                </a:lnTo>
                <a:close/>
              </a:path>
              <a:path w="734695" h="585470">
                <a:moveTo>
                  <a:pt x="268955" y="487680"/>
                </a:moveTo>
                <a:lnTo>
                  <a:pt x="225552" y="487680"/>
                </a:lnTo>
                <a:lnTo>
                  <a:pt x="428244" y="409956"/>
                </a:lnTo>
                <a:lnTo>
                  <a:pt x="428244" y="387096"/>
                </a:lnTo>
                <a:lnTo>
                  <a:pt x="443484" y="387096"/>
                </a:lnTo>
                <a:lnTo>
                  <a:pt x="443484" y="428244"/>
                </a:lnTo>
                <a:lnTo>
                  <a:pt x="428244" y="428244"/>
                </a:lnTo>
                <a:lnTo>
                  <a:pt x="268955" y="487680"/>
                </a:lnTo>
                <a:close/>
              </a:path>
              <a:path w="734695" h="585470">
                <a:moveTo>
                  <a:pt x="224028" y="545592"/>
                </a:moveTo>
                <a:lnTo>
                  <a:pt x="12192" y="426720"/>
                </a:lnTo>
                <a:lnTo>
                  <a:pt x="12192" y="408432"/>
                </a:lnTo>
                <a:lnTo>
                  <a:pt x="225552" y="527304"/>
                </a:lnTo>
                <a:lnTo>
                  <a:pt x="272078" y="527304"/>
                </a:lnTo>
                <a:lnTo>
                  <a:pt x="224028" y="545592"/>
                </a:lnTo>
                <a:close/>
              </a:path>
              <a:path w="734695" h="585470">
                <a:moveTo>
                  <a:pt x="272078" y="527304"/>
                </a:moveTo>
                <a:lnTo>
                  <a:pt x="225552" y="527304"/>
                </a:lnTo>
                <a:lnTo>
                  <a:pt x="428244" y="451104"/>
                </a:lnTo>
                <a:lnTo>
                  <a:pt x="428244" y="428244"/>
                </a:lnTo>
                <a:lnTo>
                  <a:pt x="443484" y="428244"/>
                </a:lnTo>
                <a:lnTo>
                  <a:pt x="443484" y="467868"/>
                </a:lnTo>
                <a:lnTo>
                  <a:pt x="428244" y="467868"/>
                </a:lnTo>
                <a:lnTo>
                  <a:pt x="272078" y="527304"/>
                </a:lnTo>
                <a:close/>
              </a:path>
              <a:path w="734695" h="585470">
                <a:moveTo>
                  <a:pt x="224028" y="585216"/>
                </a:moveTo>
                <a:lnTo>
                  <a:pt x="0" y="460248"/>
                </a:lnTo>
                <a:lnTo>
                  <a:pt x="0" y="441960"/>
                </a:lnTo>
                <a:lnTo>
                  <a:pt x="225552" y="568452"/>
                </a:lnTo>
                <a:lnTo>
                  <a:pt x="268955" y="568452"/>
                </a:lnTo>
                <a:lnTo>
                  <a:pt x="224028" y="585216"/>
                </a:lnTo>
                <a:close/>
              </a:path>
              <a:path w="734695" h="585470">
                <a:moveTo>
                  <a:pt x="268955" y="568452"/>
                </a:moveTo>
                <a:lnTo>
                  <a:pt x="225552" y="568452"/>
                </a:lnTo>
                <a:lnTo>
                  <a:pt x="428244" y="490728"/>
                </a:lnTo>
                <a:lnTo>
                  <a:pt x="428244" y="467868"/>
                </a:lnTo>
                <a:lnTo>
                  <a:pt x="443484" y="467868"/>
                </a:lnTo>
                <a:lnTo>
                  <a:pt x="443484" y="505968"/>
                </a:lnTo>
                <a:lnTo>
                  <a:pt x="488357" y="505968"/>
                </a:lnTo>
                <a:lnTo>
                  <a:pt x="480342" y="509016"/>
                </a:lnTo>
                <a:lnTo>
                  <a:pt x="428244" y="509016"/>
                </a:lnTo>
                <a:lnTo>
                  <a:pt x="268955" y="568452"/>
                </a:lnTo>
                <a:close/>
              </a:path>
              <a:path w="734695" h="585470">
                <a:moveTo>
                  <a:pt x="428244" y="528828"/>
                </a:moveTo>
                <a:lnTo>
                  <a:pt x="428244" y="509016"/>
                </a:lnTo>
                <a:lnTo>
                  <a:pt x="480342" y="509016"/>
                </a:lnTo>
                <a:lnTo>
                  <a:pt x="428244" y="528828"/>
                </a:lnTo>
                <a:close/>
              </a:path>
            </a:pathLst>
          </a:custGeom>
          <a:solidFill>
            <a:srgbClr val="000000"/>
          </a:solidFill>
        </p:spPr>
        <p:txBody>
          <a:bodyPr wrap="square" lIns="0" tIns="0" rIns="0" bIns="0" rtlCol="0"/>
          <a:lstStyle/>
          <a:p>
            <a:endParaRPr sz="1632"/>
          </a:p>
        </p:txBody>
      </p:sp>
      <p:sp>
        <p:nvSpPr>
          <p:cNvPr id="52" name="object 52"/>
          <p:cNvSpPr/>
          <p:nvPr/>
        </p:nvSpPr>
        <p:spPr>
          <a:xfrm>
            <a:off x="9626677" y="5508797"/>
            <a:ext cx="989487" cy="569073"/>
          </a:xfrm>
          <a:custGeom>
            <a:avLst/>
            <a:gdLst/>
            <a:ahLst/>
            <a:cxnLst/>
            <a:rect l="l" t="t" r="r" b="b"/>
            <a:pathLst>
              <a:path w="562609" h="448310">
                <a:moveTo>
                  <a:pt x="314364" y="54864"/>
                </a:moveTo>
                <a:lnTo>
                  <a:pt x="243840" y="54864"/>
                </a:lnTo>
                <a:lnTo>
                  <a:pt x="397764" y="0"/>
                </a:lnTo>
                <a:lnTo>
                  <a:pt x="445943" y="25908"/>
                </a:lnTo>
                <a:lnTo>
                  <a:pt x="396240" y="25908"/>
                </a:lnTo>
                <a:lnTo>
                  <a:pt x="314364" y="54864"/>
                </a:lnTo>
                <a:close/>
              </a:path>
              <a:path w="562609" h="448310">
                <a:moveTo>
                  <a:pt x="466809" y="146304"/>
                </a:moveTo>
                <a:lnTo>
                  <a:pt x="402336" y="146304"/>
                </a:lnTo>
                <a:lnTo>
                  <a:pt x="528828" y="97536"/>
                </a:lnTo>
                <a:lnTo>
                  <a:pt x="396240" y="25908"/>
                </a:lnTo>
                <a:lnTo>
                  <a:pt x="445943" y="25908"/>
                </a:lnTo>
                <a:lnTo>
                  <a:pt x="559308" y="86868"/>
                </a:lnTo>
                <a:lnTo>
                  <a:pt x="559308" y="111252"/>
                </a:lnTo>
                <a:lnTo>
                  <a:pt x="466809" y="146304"/>
                </a:lnTo>
                <a:close/>
              </a:path>
              <a:path w="562609" h="448310">
                <a:moveTo>
                  <a:pt x="169164" y="260604"/>
                </a:moveTo>
                <a:lnTo>
                  <a:pt x="1524" y="164592"/>
                </a:lnTo>
                <a:lnTo>
                  <a:pt x="1524" y="141732"/>
                </a:lnTo>
                <a:lnTo>
                  <a:pt x="129540" y="96012"/>
                </a:lnTo>
                <a:lnTo>
                  <a:pt x="129540" y="77724"/>
                </a:lnTo>
                <a:lnTo>
                  <a:pt x="224028" y="44196"/>
                </a:lnTo>
                <a:lnTo>
                  <a:pt x="243840" y="54864"/>
                </a:lnTo>
                <a:lnTo>
                  <a:pt x="314364" y="54864"/>
                </a:lnTo>
                <a:lnTo>
                  <a:pt x="310055" y="56388"/>
                </a:lnTo>
                <a:lnTo>
                  <a:pt x="222504" y="56388"/>
                </a:lnTo>
                <a:lnTo>
                  <a:pt x="158496" y="80772"/>
                </a:lnTo>
                <a:lnTo>
                  <a:pt x="202091" y="105156"/>
                </a:lnTo>
                <a:lnTo>
                  <a:pt x="176784" y="105156"/>
                </a:lnTo>
                <a:lnTo>
                  <a:pt x="33528" y="155448"/>
                </a:lnTo>
                <a:lnTo>
                  <a:pt x="170688" y="233172"/>
                </a:lnTo>
                <a:lnTo>
                  <a:pt x="240487" y="233172"/>
                </a:lnTo>
                <a:lnTo>
                  <a:pt x="169164" y="260604"/>
                </a:lnTo>
                <a:close/>
              </a:path>
              <a:path w="562609" h="448310">
                <a:moveTo>
                  <a:pt x="369256" y="181356"/>
                </a:moveTo>
                <a:lnTo>
                  <a:pt x="338328" y="181356"/>
                </a:lnTo>
                <a:lnTo>
                  <a:pt x="397764" y="156972"/>
                </a:lnTo>
                <a:lnTo>
                  <a:pt x="222504" y="56388"/>
                </a:lnTo>
                <a:lnTo>
                  <a:pt x="310055" y="56388"/>
                </a:lnTo>
                <a:lnTo>
                  <a:pt x="271272" y="70104"/>
                </a:lnTo>
                <a:lnTo>
                  <a:pt x="278892" y="74676"/>
                </a:lnTo>
                <a:lnTo>
                  <a:pt x="355092" y="74676"/>
                </a:lnTo>
                <a:lnTo>
                  <a:pt x="359664" y="76200"/>
                </a:lnTo>
                <a:lnTo>
                  <a:pt x="362712" y="77724"/>
                </a:lnTo>
                <a:lnTo>
                  <a:pt x="365760" y="77724"/>
                </a:lnTo>
                <a:lnTo>
                  <a:pt x="371856" y="80772"/>
                </a:lnTo>
                <a:lnTo>
                  <a:pt x="373380" y="82296"/>
                </a:lnTo>
                <a:lnTo>
                  <a:pt x="376428" y="83820"/>
                </a:lnTo>
                <a:lnTo>
                  <a:pt x="304800" y="83820"/>
                </a:lnTo>
                <a:lnTo>
                  <a:pt x="297180" y="85344"/>
                </a:lnTo>
                <a:lnTo>
                  <a:pt x="365760" y="124968"/>
                </a:lnTo>
                <a:lnTo>
                  <a:pt x="382524" y="124968"/>
                </a:lnTo>
                <a:lnTo>
                  <a:pt x="381000" y="126492"/>
                </a:lnTo>
                <a:lnTo>
                  <a:pt x="379476" y="129540"/>
                </a:lnTo>
                <a:lnTo>
                  <a:pt x="376428" y="131064"/>
                </a:lnTo>
                <a:lnTo>
                  <a:pt x="402336" y="146304"/>
                </a:lnTo>
                <a:lnTo>
                  <a:pt x="466809" y="146304"/>
                </a:lnTo>
                <a:lnTo>
                  <a:pt x="414528" y="166116"/>
                </a:lnTo>
                <a:lnTo>
                  <a:pt x="414426" y="167640"/>
                </a:lnTo>
                <a:lnTo>
                  <a:pt x="402336" y="167640"/>
                </a:lnTo>
                <a:lnTo>
                  <a:pt x="369256" y="181356"/>
                </a:lnTo>
                <a:close/>
              </a:path>
              <a:path w="562609" h="448310">
                <a:moveTo>
                  <a:pt x="352044" y="74676"/>
                </a:moveTo>
                <a:lnTo>
                  <a:pt x="288036" y="74676"/>
                </a:lnTo>
                <a:lnTo>
                  <a:pt x="298704" y="73152"/>
                </a:lnTo>
                <a:lnTo>
                  <a:pt x="306324" y="71628"/>
                </a:lnTo>
                <a:lnTo>
                  <a:pt x="336804" y="71628"/>
                </a:lnTo>
                <a:lnTo>
                  <a:pt x="341376" y="73152"/>
                </a:lnTo>
                <a:lnTo>
                  <a:pt x="348996" y="73152"/>
                </a:lnTo>
                <a:lnTo>
                  <a:pt x="352044" y="74676"/>
                </a:lnTo>
                <a:close/>
              </a:path>
              <a:path w="562609" h="448310">
                <a:moveTo>
                  <a:pt x="382524" y="124968"/>
                </a:moveTo>
                <a:lnTo>
                  <a:pt x="365760" y="124968"/>
                </a:lnTo>
                <a:lnTo>
                  <a:pt x="368808" y="123444"/>
                </a:lnTo>
                <a:lnTo>
                  <a:pt x="370332" y="121920"/>
                </a:lnTo>
                <a:lnTo>
                  <a:pt x="371856" y="118872"/>
                </a:lnTo>
                <a:lnTo>
                  <a:pt x="373380" y="117348"/>
                </a:lnTo>
                <a:lnTo>
                  <a:pt x="373380" y="115824"/>
                </a:lnTo>
                <a:lnTo>
                  <a:pt x="376428" y="112776"/>
                </a:lnTo>
                <a:lnTo>
                  <a:pt x="376428" y="111252"/>
                </a:lnTo>
                <a:lnTo>
                  <a:pt x="377952" y="109728"/>
                </a:lnTo>
                <a:lnTo>
                  <a:pt x="377952" y="102108"/>
                </a:lnTo>
                <a:lnTo>
                  <a:pt x="376428" y="100584"/>
                </a:lnTo>
                <a:lnTo>
                  <a:pt x="376428" y="99060"/>
                </a:lnTo>
                <a:lnTo>
                  <a:pt x="374904" y="99060"/>
                </a:lnTo>
                <a:lnTo>
                  <a:pt x="374904" y="97536"/>
                </a:lnTo>
                <a:lnTo>
                  <a:pt x="373380" y="96012"/>
                </a:lnTo>
                <a:lnTo>
                  <a:pt x="371856" y="96012"/>
                </a:lnTo>
                <a:lnTo>
                  <a:pt x="368808" y="92964"/>
                </a:lnTo>
                <a:lnTo>
                  <a:pt x="367284" y="92964"/>
                </a:lnTo>
                <a:lnTo>
                  <a:pt x="365760" y="91440"/>
                </a:lnTo>
                <a:lnTo>
                  <a:pt x="352044" y="86868"/>
                </a:lnTo>
                <a:lnTo>
                  <a:pt x="345948" y="86868"/>
                </a:lnTo>
                <a:lnTo>
                  <a:pt x="333756" y="83820"/>
                </a:lnTo>
                <a:lnTo>
                  <a:pt x="376428" y="83820"/>
                </a:lnTo>
                <a:lnTo>
                  <a:pt x="377952" y="85344"/>
                </a:lnTo>
                <a:lnTo>
                  <a:pt x="381000" y="86868"/>
                </a:lnTo>
                <a:lnTo>
                  <a:pt x="384048" y="89916"/>
                </a:lnTo>
                <a:lnTo>
                  <a:pt x="385572" y="92964"/>
                </a:lnTo>
                <a:lnTo>
                  <a:pt x="387096" y="94488"/>
                </a:lnTo>
                <a:lnTo>
                  <a:pt x="388620" y="97536"/>
                </a:lnTo>
                <a:lnTo>
                  <a:pt x="388620" y="99060"/>
                </a:lnTo>
                <a:lnTo>
                  <a:pt x="390144" y="102108"/>
                </a:lnTo>
                <a:lnTo>
                  <a:pt x="390144" y="108204"/>
                </a:lnTo>
                <a:lnTo>
                  <a:pt x="388620" y="109728"/>
                </a:lnTo>
                <a:lnTo>
                  <a:pt x="388620" y="114300"/>
                </a:lnTo>
                <a:lnTo>
                  <a:pt x="387096" y="117348"/>
                </a:lnTo>
                <a:lnTo>
                  <a:pt x="387096" y="118872"/>
                </a:lnTo>
                <a:lnTo>
                  <a:pt x="385572" y="120396"/>
                </a:lnTo>
                <a:lnTo>
                  <a:pt x="384048" y="123444"/>
                </a:lnTo>
                <a:lnTo>
                  <a:pt x="382524" y="124968"/>
                </a:lnTo>
                <a:close/>
              </a:path>
              <a:path w="562609" h="448310">
                <a:moveTo>
                  <a:pt x="176784" y="161544"/>
                </a:moveTo>
                <a:lnTo>
                  <a:pt x="158496" y="161544"/>
                </a:lnTo>
                <a:lnTo>
                  <a:pt x="158496" y="160020"/>
                </a:lnTo>
                <a:lnTo>
                  <a:pt x="156972" y="158496"/>
                </a:lnTo>
                <a:lnTo>
                  <a:pt x="156972" y="156972"/>
                </a:lnTo>
                <a:lnTo>
                  <a:pt x="155448" y="155448"/>
                </a:lnTo>
                <a:lnTo>
                  <a:pt x="155448" y="140208"/>
                </a:lnTo>
                <a:lnTo>
                  <a:pt x="156972" y="137160"/>
                </a:lnTo>
                <a:lnTo>
                  <a:pt x="158496" y="135636"/>
                </a:lnTo>
                <a:lnTo>
                  <a:pt x="158496" y="132588"/>
                </a:lnTo>
                <a:lnTo>
                  <a:pt x="160020" y="129540"/>
                </a:lnTo>
                <a:lnTo>
                  <a:pt x="161544" y="128016"/>
                </a:lnTo>
                <a:lnTo>
                  <a:pt x="164592" y="126492"/>
                </a:lnTo>
                <a:lnTo>
                  <a:pt x="166116" y="123444"/>
                </a:lnTo>
                <a:lnTo>
                  <a:pt x="175260" y="114300"/>
                </a:lnTo>
                <a:lnTo>
                  <a:pt x="181356" y="111252"/>
                </a:lnTo>
                <a:lnTo>
                  <a:pt x="184404" y="108204"/>
                </a:lnTo>
                <a:lnTo>
                  <a:pt x="176784" y="105156"/>
                </a:lnTo>
                <a:lnTo>
                  <a:pt x="202091" y="105156"/>
                </a:lnTo>
                <a:lnTo>
                  <a:pt x="221164" y="115824"/>
                </a:lnTo>
                <a:lnTo>
                  <a:pt x="196596" y="115824"/>
                </a:lnTo>
                <a:lnTo>
                  <a:pt x="190500" y="118872"/>
                </a:lnTo>
                <a:lnTo>
                  <a:pt x="187452" y="121920"/>
                </a:lnTo>
                <a:lnTo>
                  <a:pt x="181356" y="124968"/>
                </a:lnTo>
                <a:lnTo>
                  <a:pt x="179832" y="128016"/>
                </a:lnTo>
                <a:lnTo>
                  <a:pt x="176784" y="129540"/>
                </a:lnTo>
                <a:lnTo>
                  <a:pt x="173736" y="132588"/>
                </a:lnTo>
                <a:lnTo>
                  <a:pt x="172212" y="135636"/>
                </a:lnTo>
                <a:lnTo>
                  <a:pt x="169164" y="138684"/>
                </a:lnTo>
                <a:lnTo>
                  <a:pt x="169164" y="140208"/>
                </a:lnTo>
                <a:lnTo>
                  <a:pt x="167640" y="143256"/>
                </a:lnTo>
                <a:lnTo>
                  <a:pt x="167640" y="144780"/>
                </a:lnTo>
                <a:lnTo>
                  <a:pt x="166116" y="146304"/>
                </a:lnTo>
                <a:lnTo>
                  <a:pt x="166116" y="149352"/>
                </a:lnTo>
                <a:lnTo>
                  <a:pt x="167640" y="150876"/>
                </a:lnTo>
                <a:lnTo>
                  <a:pt x="167640" y="152400"/>
                </a:lnTo>
                <a:lnTo>
                  <a:pt x="169164" y="153924"/>
                </a:lnTo>
                <a:lnTo>
                  <a:pt x="169164" y="155448"/>
                </a:lnTo>
                <a:lnTo>
                  <a:pt x="172212" y="158496"/>
                </a:lnTo>
                <a:lnTo>
                  <a:pt x="175260" y="160020"/>
                </a:lnTo>
                <a:lnTo>
                  <a:pt x="176784" y="161544"/>
                </a:lnTo>
                <a:close/>
              </a:path>
              <a:path w="562609" h="448310">
                <a:moveTo>
                  <a:pt x="316530" y="169164"/>
                </a:moveTo>
                <a:lnTo>
                  <a:pt x="242316" y="169164"/>
                </a:lnTo>
                <a:lnTo>
                  <a:pt x="246888" y="167640"/>
                </a:lnTo>
                <a:lnTo>
                  <a:pt x="252984" y="167640"/>
                </a:lnTo>
                <a:lnTo>
                  <a:pt x="257556" y="166116"/>
                </a:lnTo>
                <a:lnTo>
                  <a:pt x="263652" y="166116"/>
                </a:lnTo>
                <a:lnTo>
                  <a:pt x="269748" y="164592"/>
                </a:lnTo>
                <a:lnTo>
                  <a:pt x="274320" y="164592"/>
                </a:lnTo>
                <a:lnTo>
                  <a:pt x="280416" y="163068"/>
                </a:lnTo>
                <a:lnTo>
                  <a:pt x="196596" y="115824"/>
                </a:lnTo>
                <a:lnTo>
                  <a:pt x="221164" y="115824"/>
                </a:lnTo>
                <a:lnTo>
                  <a:pt x="316530" y="169164"/>
                </a:lnTo>
                <a:close/>
              </a:path>
              <a:path w="562609" h="448310">
                <a:moveTo>
                  <a:pt x="449714" y="188976"/>
                </a:moveTo>
                <a:lnTo>
                  <a:pt x="413004" y="188976"/>
                </a:lnTo>
                <a:lnTo>
                  <a:pt x="551688" y="137160"/>
                </a:lnTo>
                <a:lnTo>
                  <a:pt x="551688" y="150876"/>
                </a:lnTo>
                <a:lnTo>
                  <a:pt x="449714" y="188976"/>
                </a:lnTo>
                <a:close/>
              </a:path>
              <a:path w="562609" h="448310">
                <a:moveTo>
                  <a:pt x="256032" y="179832"/>
                </a:moveTo>
                <a:lnTo>
                  <a:pt x="195072" y="179832"/>
                </a:lnTo>
                <a:lnTo>
                  <a:pt x="192024" y="178308"/>
                </a:lnTo>
                <a:lnTo>
                  <a:pt x="187452" y="178308"/>
                </a:lnTo>
                <a:lnTo>
                  <a:pt x="182880" y="176784"/>
                </a:lnTo>
                <a:lnTo>
                  <a:pt x="179832" y="175260"/>
                </a:lnTo>
                <a:lnTo>
                  <a:pt x="175260" y="173736"/>
                </a:lnTo>
                <a:lnTo>
                  <a:pt x="169164" y="170688"/>
                </a:lnTo>
                <a:lnTo>
                  <a:pt x="166116" y="167640"/>
                </a:lnTo>
                <a:lnTo>
                  <a:pt x="163068" y="166116"/>
                </a:lnTo>
                <a:lnTo>
                  <a:pt x="161544" y="164592"/>
                </a:lnTo>
                <a:lnTo>
                  <a:pt x="161544" y="163068"/>
                </a:lnTo>
                <a:lnTo>
                  <a:pt x="160020" y="161544"/>
                </a:lnTo>
                <a:lnTo>
                  <a:pt x="179832" y="161544"/>
                </a:lnTo>
                <a:lnTo>
                  <a:pt x="188976" y="166116"/>
                </a:lnTo>
                <a:lnTo>
                  <a:pt x="193548" y="166116"/>
                </a:lnTo>
                <a:lnTo>
                  <a:pt x="198120" y="167640"/>
                </a:lnTo>
                <a:lnTo>
                  <a:pt x="202692" y="167640"/>
                </a:lnTo>
                <a:lnTo>
                  <a:pt x="207264" y="169164"/>
                </a:lnTo>
                <a:lnTo>
                  <a:pt x="316530" y="169164"/>
                </a:lnTo>
                <a:lnTo>
                  <a:pt x="321979" y="172212"/>
                </a:lnTo>
                <a:lnTo>
                  <a:pt x="295656" y="172212"/>
                </a:lnTo>
                <a:lnTo>
                  <a:pt x="283464" y="175260"/>
                </a:lnTo>
                <a:lnTo>
                  <a:pt x="275844" y="176784"/>
                </a:lnTo>
                <a:lnTo>
                  <a:pt x="269748" y="176784"/>
                </a:lnTo>
                <a:lnTo>
                  <a:pt x="263652" y="178308"/>
                </a:lnTo>
                <a:lnTo>
                  <a:pt x="256032" y="179832"/>
                </a:lnTo>
                <a:close/>
              </a:path>
              <a:path w="562609" h="448310">
                <a:moveTo>
                  <a:pt x="445296" y="220980"/>
                </a:moveTo>
                <a:lnTo>
                  <a:pt x="413004" y="220980"/>
                </a:lnTo>
                <a:lnTo>
                  <a:pt x="562356" y="164592"/>
                </a:lnTo>
                <a:lnTo>
                  <a:pt x="562356" y="176784"/>
                </a:lnTo>
                <a:lnTo>
                  <a:pt x="445296" y="220980"/>
                </a:lnTo>
                <a:close/>
              </a:path>
              <a:path w="562609" h="448310">
                <a:moveTo>
                  <a:pt x="372922" y="387096"/>
                </a:moveTo>
                <a:lnTo>
                  <a:pt x="339852" y="387096"/>
                </a:lnTo>
                <a:lnTo>
                  <a:pt x="399288" y="364236"/>
                </a:lnTo>
                <a:lnTo>
                  <a:pt x="402336" y="167640"/>
                </a:lnTo>
                <a:lnTo>
                  <a:pt x="414426" y="167640"/>
                </a:lnTo>
                <a:lnTo>
                  <a:pt x="413004" y="188976"/>
                </a:lnTo>
                <a:lnTo>
                  <a:pt x="449714" y="188976"/>
                </a:lnTo>
                <a:lnTo>
                  <a:pt x="413004" y="202692"/>
                </a:lnTo>
                <a:lnTo>
                  <a:pt x="413004" y="220980"/>
                </a:lnTo>
                <a:lnTo>
                  <a:pt x="445296" y="220980"/>
                </a:lnTo>
                <a:lnTo>
                  <a:pt x="413004" y="233172"/>
                </a:lnTo>
                <a:lnTo>
                  <a:pt x="413004" y="251460"/>
                </a:lnTo>
                <a:lnTo>
                  <a:pt x="448665" y="251460"/>
                </a:lnTo>
                <a:lnTo>
                  <a:pt x="413004" y="265176"/>
                </a:lnTo>
                <a:lnTo>
                  <a:pt x="411480" y="281940"/>
                </a:lnTo>
                <a:lnTo>
                  <a:pt x="448179" y="281940"/>
                </a:lnTo>
                <a:lnTo>
                  <a:pt x="411480" y="295656"/>
                </a:lnTo>
                <a:lnTo>
                  <a:pt x="411480" y="313944"/>
                </a:lnTo>
                <a:lnTo>
                  <a:pt x="443527" y="313944"/>
                </a:lnTo>
                <a:lnTo>
                  <a:pt x="411480" y="326136"/>
                </a:lnTo>
                <a:lnTo>
                  <a:pt x="411480" y="344424"/>
                </a:lnTo>
                <a:lnTo>
                  <a:pt x="446050" y="344424"/>
                </a:lnTo>
                <a:lnTo>
                  <a:pt x="409956" y="358140"/>
                </a:lnTo>
                <a:lnTo>
                  <a:pt x="409956" y="373380"/>
                </a:lnTo>
                <a:lnTo>
                  <a:pt x="372922" y="387096"/>
                </a:lnTo>
                <a:close/>
              </a:path>
              <a:path w="562609" h="448310">
                <a:moveTo>
                  <a:pt x="240487" y="233172"/>
                </a:moveTo>
                <a:lnTo>
                  <a:pt x="170688" y="233172"/>
                </a:lnTo>
                <a:lnTo>
                  <a:pt x="310896" y="179832"/>
                </a:lnTo>
                <a:lnTo>
                  <a:pt x="295656" y="172212"/>
                </a:lnTo>
                <a:lnTo>
                  <a:pt x="321979" y="172212"/>
                </a:lnTo>
                <a:lnTo>
                  <a:pt x="338328" y="181356"/>
                </a:lnTo>
                <a:lnTo>
                  <a:pt x="369256" y="181356"/>
                </a:lnTo>
                <a:lnTo>
                  <a:pt x="339852" y="193548"/>
                </a:lnTo>
                <a:lnTo>
                  <a:pt x="339852" y="199644"/>
                </a:lnTo>
                <a:lnTo>
                  <a:pt x="327660" y="199644"/>
                </a:lnTo>
                <a:lnTo>
                  <a:pt x="240487" y="233172"/>
                </a:lnTo>
                <a:close/>
              </a:path>
              <a:path w="562609" h="448310">
                <a:moveTo>
                  <a:pt x="243840" y="181356"/>
                </a:moveTo>
                <a:lnTo>
                  <a:pt x="207264" y="181356"/>
                </a:lnTo>
                <a:lnTo>
                  <a:pt x="201168" y="179832"/>
                </a:lnTo>
                <a:lnTo>
                  <a:pt x="249936" y="179832"/>
                </a:lnTo>
                <a:lnTo>
                  <a:pt x="243840" y="181356"/>
                </a:lnTo>
                <a:close/>
              </a:path>
              <a:path w="562609" h="448310">
                <a:moveTo>
                  <a:pt x="169164" y="292608"/>
                </a:moveTo>
                <a:lnTo>
                  <a:pt x="7620" y="202692"/>
                </a:lnTo>
                <a:lnTo>
                  <a:pt x="7620" y="188976"/>
                </a:lnTo>
                <a:lnTo>
                  <a:pt x="169164" y="278892"/>
                </a:lnTo>
                <a:lnTo>
                  <a:pt x="169164" y="292608"/>
                </a:lnTo>
                <a:close/>
              </a:path>
              <a:path w="562609" h="448310">
                <a:moveTo>
                  <a:pt x="448665" y="251460"/>
                </a:moveTo>
                <a:lnTo>
                  <a:pt x="413004" y="251460"/>
                </a:lnTo>
                <a:lnTo>
                  <a:pt x="551688" y="198120"/>
                </a:lnTo>
                <a:lnTo>
                  <a:pt x="551688" y="211836"/>
                </a:lnTo>
                <a:lnTo>
                  <a:pt x="448665" y="251460"/>
                </a:lnTo>
                <a:close/>
              </a:path>
              <a:path w="562609" h="448310">
                <a:moveTo>
                  <a:pt x="184404" y="289560"/>
                </a:moveTo>
                <a:lnTo>
                  <a:pt x="184404" y="275844"/>
                </a:lnTo>
                <a:lnTo>
                  <a:pt x="327660" y="222504"/>
                </a:lnTo>
                <a:lnTo>
                  <a:pt x="327660" y="199644"/>
                </a:lnTo>
                <a:lnTo>
                  <a:pt x="339852" y="199644"/>
                </a:lnTo>
                <a:lnTo>
                  <a:pt x="339852" y="234696"/>
                </a:lnTo>
                <a:lnTo>
                  <a:pt x="327660" y="234696"/>
                </a:lnTo>
                <a:lnTo>
                  <a:pt x="184404" y="289560"/>
                </a:lnTo>
                <a:close/>
              </a:path>
              <a:path w="562609" h="448310">
                <a:moveTo>
                  <a:pt x="170688" y="324612"/>
                </a:moveTo>
                <a:lnTo>
                  <a:pt x="0" y="228600"/>
                </a:lnTo>
                <a:lnTo>
                  <a:pt x="0" y="214884"/>
                </a:lnTo>
                <a:lnTo>
                  <a:pt x="172212" y="310896"/>
                </a:lnTo>
                <a:lnTo>
                  <a:pt x="206912" y="310896"/>
                </a:lnTo>
                <a:lnTo>
                  <a:pt x="170688" y="324612"/>
                </a:lnTo>
                <a:close/>
              </a:path>
              <a:path w="562609" h="448310">
                <a:moveTo>
                  <a:pt x="448179" y="281940"/>
                </a:moveTo>
                <a:lnTo>
                  <a:pt x="411480" y="281940"/>
                </a:lnTo>
                <a:lnTo>
                  <a:pt x="562356" y="225552"/>
                </a:lnTo>
                <a:lnTo>
                  <a:pt x="562356" y="239268"/>
                </a:lnTo>
                <a:lnTo>
                  <a:pt x="448179" y="281940"/>
                </a:lnTo>
                <a:close/>
              </a:path>
              <a:path w="562609" h="448310">
                <a:moveTo>
                  <a:pt x="206912" y="310896"/>
                </a:moveTo>
                <a:lnTo>
                  <a:pt x="172212" y="310896"/>
                </a:lnTo>
                <a:lnTo>
                  <a:pt x="327660" y="252984"/>
                </a:lnTo>
                <a:lnTo>
                  <a:pt x="327660" y="234696"/>
                </a:lnTo>
                <a:lnTo>
                  <a:pt x="339852" y="234696"/>
                </a:lnTo>
                <a:lnTo>
                  <a:pt x="339852" y="265176"/>
                </a:lnTo>
                <a:lnTo>
                  <a:pt x="327660" y="265176"/>
                </a:lnTo>
                <a:lnTo>
                  <a:pt x="206912" y="310896"/>
                </a:lnTo>
                <a:close/>
              </a:path>
              <a:path w="562609" h="448310">
                <a:moveTo>
                  <a:pt x="156972" y="347472"/>
                </a:moveTo>
                <a:lnTo>
                  <a:pt x="9144" y="265176"/>
                </a:lnTo>
                <a:lnTo>
                  <a:pt x="9144" y="251460"/>
                </a:lnTo>
                <a:lnTo>
                  <a:pt x="156972" y="333756"/>
                </a:lnTo>
                <a:lnTo>
                  <a:pt x="156972" y="347472"/>
                </a:lnTo>
                <a:close/>
              </a:path>
              <a:path w="562609" h="448310">
                <a:moveTo>
                  <a:pt x="443527" y="313944"/>
                </a:moveTo>
                <a:lnTo>
                  <a:pt x="411480" y="313944"/>
                </a:lnTo>
                <a:lnTo>
                  <a:pt x="551688" y="260604"/>
                </a:lnTo>
                <a:lnTo>
                  <a:pt x="551688" y="272796"/>
                </a:lnTo>
                <a:lnTo>
                  <a:pt x="443527" y="313944"/>
                </a:lnTo>
                <a:close/>
              </a:path>
              <a:path w="562609" h="448310">
                <a:moveTo>
                  <a:pt x="172212" y="355092"/>
                </a:moveTo>
                <a:lnTo>
                  <a:pt x="172212" y="342900"/>
                </a:lnTo>
                <a:lnTo>
                  <a:pt x="327660" y="283464"/>
                </a:lnTo>
                <a:lnTo>
                  <a:pt x="327660" y="265176"/>
                </a:lnTo>
                <a:lnTo>
                  <a:pt x="339852" y="265176"/>
                </a:lnTo>
                <a:lnTo>
                  <a:pt x="339852" y="297180"/>
                </a:lnTo>
                <a:lnTo>
                  <a:pt x="327660" y="297180"/>
                </a:lnTo>
                <a:lnTo>
                  <a:pt x="172212" y="355092"/>
                </a:lnTo>
                <a:close/>
              </a:path>
              <a:path w="562609" h="448310">
                <a:moveTo>
                  <a:pt x="170688" y="387096"/>
                </a:moveTo>
                <a:lnTo>
                  <a:pt x="0" y="291084"/>
                </a:lnTo>
                <a:lnTo>
                  <a:pt x="0" y="277368"/>
                </a:lnTo>
                <a:lnTo>
                  <a:pt x="172212" y="373380"/>
                </a:lnTo>
                <a:lnTo>
                  <a:pt x="206912" y="373380"/>
                </a:lnTo>
                <a:lnTo>
                  <a:pt x="170688" y="387096"/>
                </a:lnTo>
                <a:close/>
              </a:path>
              <a:path w="562609" h="448310">
                <a:moveTo>
                  <a:pt x="446050" y="344424"/>
                </a:moveTo>
                <a:lnTo>
                  <a:pt x="411480" y="344424"/>
                </a:lnTo>
                <a:lnTo>
                  <a:pt x="562356" y="288036"/>
                </a:lnTo>
                <a:lnTo>
                  <a:pt x="562356" y="300228"/>
                </a:lnTo>
                <a:lnTo>
                  <a:pt x="446050" y="344424"/>
                </a:lnTo>
                <a:close/>
              </a:path>
              <a:path w="562609" h="448310">
                <a:moveTo>
                  <a:pt x="206912" y="373380"/>
                </a:moveTo>
                <a:lnTo>
                  <a:pt x="172212" y="373380"/>
                </a:lnTo>
                <a:lnTo>
                  <a:pt x="327660" y="313944"/>
                </a:lnTo>
                <a:lnTo>
                  <a:pt x="327660" y="297180"/>
                </a:lnTo>
                <a:lnTo>
                  <a:pt x="339852" y="297180"/>
                </a:lnTo>
                <a:lnTo>
                  <a:pt x="339852" y="327660"/>
                </a:lnTo>
                <a:lnTo>
                  <a:pt x="327660" y="327660"/>
                </a:lnTo>
                <a:lnTo>
                  <a:pt x="206912" y="373380"/>
                </a:lnTo>
                <a:close/>
              </a:path>
              <a:path w="562609" h="448310">
                <a:moveTo>
                  <a:pt x="170688" y="417576"/>
                </a:moveTo>
                <a:lnTo>
                  <a:pt x="9144" y="327660"/>
                </a:lnTo>
                <a:lnTo>
                  <a:pt x="9144" y="313944"/>
                </a:lnTo>
                <a:lnTo>
                  <a:pt x="172212" y="403860"/>
                </a:lnTo>
                <a:lnTo>
                  <a:pt x="206912" y="403860"/>
                </a:lnTo>
                <a:lnTo>
                  <a:pt x="170688" y="417576"/>
                </a:lnTo>
                <a:close/>
              </a:path>
              <a:path w="562609" h="448310">
                <a:moveTo>
                  <a:pt x="206912" y="403860"/>
                </a:moveTo>
                <a:lnTo>
                  <a:pt x="172212" y="403860"/>
                </a:lnTo>
                <a:lnTo>
                  <a:pt x="327660" y="345948"/>
                </a:lnTo>
                <a:lnTo>
                  <a:pt x="327660" y="327660"/>
                </a:lnTo>
                <a:lnTo>
                  <a:pt x="339852" y="327660"/>
                </a:lnTo>
                <a:lnTo>
                  <a:pt x="339852" y="358140"/>
                </a:lnTo>
                <a:lnTo>
                  <a:pt x="327660" y="358140"/>
                </a:lnTo>
                <a:lnTo>
                  <a:pt x="206912" y="403860"/>
                </a:lnTo>
                <a:close/>
              </a:path>
              <a:path w="562609" h="448310">
                <a:moveTo>
                  <a:pt x="170688" y="448056"/>
                </a:moveTo>
                <a:lnTo>
                  <a:pt x="0" y="352044"/>
                </a:lnTo>
                <a:lnTo>
                  <a:pt x="0" y="338328"/>
                </a:lnTo>
                <a:lnTo>
                  <a:pt x="172212" y="435864"/>
                </a:lnTo>
                <a:lnTo>
                  <a:pt x="202887" y="435864"/>
                </a:lnTo>
                <a:lnTo>
                  <a:pt x="170688" y="448056"/>
                </a:lnTo>
                <a:close/>
              </a:path>
              <a:path w="562609" h="448310">
                <a:moveTo>
                  <a:pt x="202887" y="435864"/>
                </a:moveTo>
                <a:lnTo>
                  <a:pt x="172212" y="435864"/>
                </a:lnTo>
                <a:lnTo>
                  <a:pt x="327660" y="376428"/>
                </a:lnTo>
                <a:lnTo>
                  <a:pt x="327660" y="358140"/>
                </a:lnTo>
                <a:lnTo>
                  <a:pt x="339852" y="358140"/>
                </a:lnTo>
                <a:lnTo>
                  <a:pt x="339852" y="387096"/>
                </a:lnTo>
                <a:lnTo>
                  <a:pt x="372922" y="387096"/>
                </a:lnTo>
                <a:lnTo>
                  <a:pt x="368808" y="388620"/>
                </a:lnTo>
                <a:lnTo>
                  <a:pt x="327660" y="388620"/>
                </a:lnTo>
                <a:lnTo>
                  <a:pt x="202887" y="435864"/>
                </a:lnTo>
                <a:close/>
              </a:path>
              <a:path w="562609" h="448310">
                <a:moveTo>
                  <a:pt x="327660" y="403860"/>
                </a:moveTo>
                <a:lnTo>
                  <a:pt x="327660" y="388620"/>
                </a:lnTo>
                <a:lnTo>
                  <a:pt x="368808" y="388620"/>
                </a:lnTo>
                <a:lnTo>
                  <a:pt x="327660" y="403860"/>
                </a:lnTo>
                <a:close/>
              </a:path>
            </a:pathLst>
          </a:custGeom>
          <a:solidFill>
            <a:srgbClr val="000000"/>
          </a:solidFill>
        </p:spPr>
        <p:txBody>
          <a:bodyPr wrap="square" lIns="0" tIns="0" rIns="0" bIns="0" rtlCol="0"/>
          <a:lstStyle/>
          <a:p>
            <a:endParaRPr sz="1632"/>
          </a:p>
        </p:txBody>
      </p:sp>
      <p:sp>
        <p:nvSpPr>
          <p:cNvPr id="53" name="object 30"/>
          <p:cNvSpPr/>
          <p:nvPr/>
        </p:nvSpPr>
        <p:spPr>
          <a:xfrm>
            <a:off x="3056337" y="5502073"/>
            <a:ext cx="521071" cy="575797"/>
          </a:xfrm>
          <a:custGeom>
            <a:avLst/>
            <a:gdLst/>
            <a:ahLst/>
            <a:cxnLst/>
            <a:rect l="l" t="t" r="r" b="b"/>
            <a:pathLst>
              <a:path w="288290" h="291464">
                <a:moveTo>
                  <a:pt x="143256" y="291084"/>
                </a:moveTo>
                <a:lnTo>
                  <a:pt x="97926" y="283622"/>
                </a:lnTo>
                <a:lnTo>
                  <a:pt x="58594" y="262847"/>
                </a:lnTo>
                <a:lnTo>
                  <a:pt x="27602" y="231172"/>
                </a:lnTo>
                <a:lnTo>
                  <a:pt x="7290" y="191012"/>
                </a:lnTo>
                <a:lnTo>
                  <a:pt x="0" y="144780"/>
                </a:lnTo>
                <a:lnTo>
                  <a:pt x="7290" y="99291"/>
                </a:lnTo>
                <a:lnTo>
                  <a:pt x="27602" y="59582"/>
                </a:lnTo>
                <a:lnTo>
                  <a:pt x="58594" y="28139"/>
                </a:lnTo>
                <a:lnTo>
                  <a:pt x="97926" y="7449"/>
                </a:lnTo>
                <a:lnTo>
                  <a:pt x="143256" y="0"/>
                </a:lnTo>
                <a:lnTo>
                  <a:pt x="188744" y="7449"/>
                </a:lnTo>
                <a:lnTo>
                  <a:pt x="228453" y="28139"/>
                </a:lnTo>
                <a:lnTo>
                  <a:pt x="259896" y="59582"/>
                </a:lnTo>
                <a:lnTo>
                  <a:pt x="280586" y="99291"/>
                </a:lnTo>
                <a:lnTo>
                  <a:pt x="288036" y="144780"/>
                </a:lnTo>
                <a:lnTo>
                  <a:pt x="280586" y="191012"/>
                </a:lnTo>
                <a:lnTo>
                  <a:pt x="259896" y="231172"/>
                </a:lnTo>
                <a:lnTo>
                  <a:pt x="228453" y="262847"/>
                </a:lnTo>
                <a:lnTo>
                  <a:pt x="188744" y="283622"/>
                </a:lnTo>
                <a:lnTo>
                  <a:pt x="143256" y="291084"/>
                </a:lnTo>
                <a:close/>
              </a:path>
            </a:pathLst>
          </a:custGeom>
          <a:solidFill>
            <a:srgbClr val="FFD100"/>
          </a:solidFill>
        </p:spPr>
        <p:txBody>
          <a:bodyPr wrap="square" lIns="0" tIns="0" rIns="0" bIns="0" rtlCol="0"/>
          <a:lstStyle/>
          <a:p>
            <a:endParaRPr sz="1632"/>
          </a:p>
        </p:txBody>
      </p:sp>
    </p:spTree>
    <p:extLst>
      <p:ext uri="{BB962C8B-B14F-4D97-AF65-F5344CB8AC3E}">
        <p14:creationId xmlns="" xmlns:p14="http://schemas.microsoft.com/office/powerpoint/2010/main" val="1085390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9"/>
          <p:cNvSpPr txBox="1">
            <a:spLocks noGrp="1"/>
          </p:cNvSpPr>
          <p:nvPr>
            <p:ph idx="1"/>
          </p:nvPr>
        </p:nvSpPr>
        <p:spPr>
          <a:xfrm>
            <a:off x="838200" y="1825625"/>
            <a:ext cx="10515600" cy="4566179"/>
          </a:xfrm>
          <a:prstGeom prst="rect">
            <a:avLst/>
          </a:prstGeom>
        </p:spPr>
        <p:txBody>
          <a:bodyPr vert="horz" wrap="square" lIns="0" tIns="41459" rIns="0" bIns="0" rtlCol="0">
            <a:spAutoFit/>
          </a:bodyPr>
          <a:lstStyle/>
          <a:p>
            <a:pPr marL="157774" indent="-146258">
              <a:lnSpc>
                <a:spcPct val="150000"/>
              </a:lnSpc>
              <a:spcBef>
                <a:spcPts val="600"/>
              </a:spcBef>
              <a:buChar char=""/>
              <a:tabLst>
                <a:tab pos="158350" algn="l"/>
              </a:tabLst>
            </a:pPr>
            <a:r>
              <a:rPr sz="2200" spc="41" dirty="0">
                <a:latin typeface="Times New Roman"/>
                <a:cs typeface="Times New Roman"/>
              </a:rPr>
              <a:t>Провести</a:t>
            </a:r>
            <a:r>
              <a:rPr sz="2200" spc="5" dirty="0">
                <a:latin typeface="Times New Roman"/>
                <a:cs typeface="Times New Roman"/>
              </a:rPr>
              <a:t> </a:t>
            </a:r>
            <a:r>
              <a:rPr sz="2200" spc="32" dirty="0">
                <a:latin typeface="Times New Roman"/>
                <a:cs typeface="Times New Roman"/>
              </a:rPr>
              <a:t>автономізацію</a:t>
            </a:r>
            <a:endParaRPr sz="2200" dirty="0">
              <a:latin typeface="Times New Roman"/>
              <a:cs typeface="Times New Roman"/>
            </a:endParaRPr>
          </a:p>
          <a:p>
            <a:pPr marL="157774" marR="499234" indent="-146258">
              <a:lnSpc>
                <a:spcPct val="150000"/>
              </a:lnSpc>
              <a:spcBef>
                <a:spcPts val="600"/>
              </a:spcBef>
              <a:buChar char=""/>
              <a:tabLst>
                <a:tab pos="158350" algn="l"/>
              </a:tabLst>
            </a:pPr>
            <a:r>
              <a:rPr sz="2200" spc="50" dirty="0">
                <a:latin typeface="Times New Roman"/>
                <a:cs typeface="Times New Roman"/>
              </a:rPr>
              <a:t>Забезпечити </a:t>
            </a:r>
            <a:r>
              <a:rPr sz="2200" spc="18" dirty="0">
                <a:latin typeface="Times New Roman"/>
                <a:cs typeface="Times New Roman"/>
              </a:rPr>
              <a:t>комп’ютеризацію </a:t>
            </a:r>
            <a:r>
              <a:rPr sz="2200" spc="54" dirty="0">
                <a:latin typeface="Times New Roman"/>
                <a:cs typeface="Times New Roman"/>
              </a:rPr>
              <a:t>та </a:t>
            </a:r>
            <a:r>
              <a:rPr sz="2200" spc="59" dirty="0">
                <a:latin typeface="Times New Roman"/>
                <a:cs typeface="Times New Roman"/>
              </a:rPr>
              <a:t>належне </a:t>
            </a:r>
            <a:r>
              <a:rPr sz="2200" spc="41" dirty="0">
                <a:latin typeface="Times New Roman"/>
                <a:cs typeface="Times New Roman"/>
              </a:rPr>
              <a:t>програмне забезпечення  </a:t>
            </a:r>
            <a:r>
              <a:rPr sz="2200" spc="73" dirty="0">
                <a:latin typeface="Times New Roman"/>
                <a:cs typeface="Times New Roman"/>
              </a:rPr>
              <a:t>для</a:t>
            </a:r>
            <a:r>
              <a:rPr sz="2200" spc="27" dirty="0">
                <a:latin typeface="Times New Roman"/>
                <a:cs typeface="Times New Roman"/>
              </a:rPr>
              <a:t> </a:t>
            </a:r>
            <a:r>
              <a:rPr sz="2200" spc="36" dirty="0">
                <a:latin typeface="Times New Roman"/>
                <a:cs typeface="Times New Roman"/>
              </a:rPr>
              <a:t>використання</a:t>
            </a:r>
            <a:r>
              <a:rPr sz="2200" spc="9" dirty="0">
                <a:latin typeface="Times New Roman"/>
                <a:cs typeface="Times New Roman"/>
              </a:rPr>
              <a:t> </a:t>
            </a:r>
            <a:r>
              <a:rPr sz="2200" spc="41" dirty="0">
                <a:latin typeface="Times New Roman"/>
                <a:cs typeface="Times New Roman"/>
              </a:rPr>
              <a:t>eHealth,</a:t>
            </a:r>
            <a:r>
              <a:rPr sz="2200" spc="-9" dirty="0">
                <a:latin typeface="Times New Roman"/>
                <a:cs typeface="Times New Roman"/>
              </a:rPr>
              <a:t> </a:t>
            </a:r>
            <a:r>
              <a:rPr sz="2200" spc="36" dirty="0">
                <a:latin typeface="Times New Roman"/>
                <a:cs typeface="Times New Roman"/>
              </a:rPr>
              <a:t>отримати</a:t>
            </a:r>
            <a:r>
              <a:rPr sz="2200" spc="14" dirty="0">
                <a:latin typeface="Times New Roman"/>
                <a:cs typeface="Times New Roman"/>
              </a:rPr>
              <a:t> </a:t>
            </a:r>
            <a:r>
              <a:rPr sz="2200" spc="23" dirty="0">
                <a:latin typeface="Times New Roman"/>
                <a:cs typeface="Times New Roman"/>
              </a:rPr>
              <a:t>ЕЦП</a:t>
            </a:r>
            <a:r>
              <a:rPr sz="2200" spc="18" dirty="0">
                <a:latin typeface="Times New Roman"/>
                <a:cs typeface="Times New Roman"/>
              </a:rPr>
              <a:t> </a:t>
            </a:r>
            <a:r>
              <a:rPr lang="uk-UA" sz="2200" spc="77" dirty="0" smtClean="0">
                <a:latin typeface="Times New Roman"/>
                <a:cs typeface="Times New Roman"/>
              </a:rPr>
              <a:t>закладу</a:t>
            </a:r>
            <a:r>
              <a:rPr sz="2200" spc="32" dirty="0" smtClean="0">
                <a:latin typeface="Times New Roman"/>
                <a:cs typeface="Times New Roman"/>
              </a:rPr>
              <a:t> </a:t>
            </a:r>
            <a:r>
              <a:rPr sz="2200" spc="54" dirty="0" err="1">
                <a:latin typeface="Times New Roman"/>
                <a:cs typeface="Times New Roman"/>
              </a:rPr>
              <a:t>та</a:t>
            </a:r>
            <a:r>
              <a:rPr sz="2200" spc="23" dirty="0">
                <a:latin typeface="Times New Roman"/>
                <a:cs typeface="Times New Roman"/>
              </a:rPr>
              <a:t> </a:t>
            </a:r>
            <a:r>
              <a:rPr sz="2200" spc="23" dirty="0" err="1" smtClean="0">
                <a:latin typeface="Times New Roman"/>
                <a:cs typeface="Times New Roman"/>
              </a:rPr>
              <a:t>лікар</a:t>
            </a:r>
            <a:r>
              <a:rPr lang="uk-UA" sz="2200" spc="23" dirty="0" smtClean="0">
                <a:latin typeface="Times New Roman"/>
                <a:cs typeface="Times New Roman"/>
              </a:rPr>
              <a:t>ям</a:t>
            </a:r>
            <a:endParaRPr sz="2200" dirty="0">
              <a:latin typeface="Times New Roman"/>
              <a:cs typeface="Times New Roman"/>
            </a:endParaRPr>
          </a:p>
          <a:p>
            <a:pPr marL="157774" indent="-146258">
              <a:lnSpc>
                <a:spcPct val="150000"/>
              </a:lnSpc>
              <a:spcBef>
                <a:spcPts val="600"/>
              </a:spcBef>
              <a:buChar char=""/>
              <a:tabLst>
                <a:tab pos="158350" algn="l"/>
              </a:tabLst>
            </a:pPr>
            <a:r>
              <a:rPr sz="2200" spc="36" dirty="0">
                <a:latin typeface="Times New Roman"/>
                <a:cs typeface="Times New Roman"/>
              </a:rPr>
              <a:t>Привести </a:t>
            </a:r>
            <a:r>
              <a:rPr sz="2200" spc="82" dirty="0">
                <a:latin typeface="Times New Roman"/>
                <a:cs typeface="Times New Roman"/>
              </a:rPr>
              <a:t>ЗОЗ </a:t>
            </a:r>
            <a:r>
              <a:rPr sz="2200" dirty="0">
                <a:latin typeface="Times New Roman"/>
                <a:cs typeface="Times New Roman"/>
              </a:rPr>
              <a:t>у </a:t>
            </a:r>
            <a:r>
              <a:rPr sz="2200" spc="23" dirty="0">
                <a:latin typeface="Times New Roman"/>
                <a:cs typeface="Times New Roman"/>
              </a:rPr>
              <a:t>відповідність </a:t>
            </a:r>
            <a:r>
              <a:rPr sz="2200" spc="59" dirty="0">
                <a:latin typeface="Times New Roman"/>
                <a:cs typeface="Times New Roman"/>
              </a:rPr>
              <a:t>до </a:t>
            </a:r>
            <a:r>
              <a:rPr sz="2200" spc="45" dirty="0">
                <a:latin typeface="Times New Roman"/>
                <a:cs typeface="Times New Roman"/>
              </a:rPr>
              <a:t>табелів </a:t>
            </a:r>
            <a:r>
              <a:rPr sz="2200" spc="27" dirty="0">
                <a:latin typeface="Times New Roman"/>
                <a:cs typeface="Times New Roman"/>
              </a:rPr>
              <a:t>матеріально-технічного</a:t>
            </a:r>
            <a:r>
              <a:rPr sz="2200" spc="-27" dirty="0">
                <a:latin typeface="Times New Roman"/>
                <a:cs typeface="Times New Roman"/>
              </a:rPr>
              <a:t> </a:t>
            </a:r>
            <a:r>
              <a:rPr sz="2200" spc="41" dirty="0">
                <a:latin typeface="Times New Roman"/>
                <a:cs typeface="Times New Roman"/>
              </a:rPr>
              <a:t>оснащення</a:t>
            </a:r>
            <a:endParaRPr sz="2200" dirty="0">
              <a:latin typeface="Times New Roman"/>
              <a:cs typeface="Times New Roman"/>
            </a:endParaRPr>
          </a:p>
          <a:p>
            <a:pPr marL="157774" indent="-146258">
              <a:lnSpc>
                <a:spcPct val="150000"/>
              </a:lnSpc>
              <a:spcBef>
                <a:spcPts val="600"/>
              </a:spcBef>
              <a:buChar char=""/>
              <a:tabLst>
                <a:tab pos="158350" algn="l"/>
              </a:tabLst>
            </a:pPr>
            <a:r>
              <a:rPr sz="2200" spc="50" dirty="0">
                <a:latin typeface="Times New Roman"/>
                <a:cs typeface="Times New Roman"/>
              </a:rPr>
              <a:t>Забезпечити </a:t>
            </a:r>
            <a:r>
              <a:rPr sz="2200" spc="41" dirty="0">
                <a:latin typeface="Times New Roman"/>
                <a:cs typeface="Times New Roman"/>
              </a:rPr>
              <a:t>наявність </a:t>
            </a:r>
            <a:r>
              <a:rPr sz="2200" spc="23" dirty="0">
                <a:latin typeface="Times New Roman"/>
                <a:cs typeface="Times New Roman"/>
              </a:rPr>
              <a:t>чергового </a:t>
            </a:r>
            <a:r>
              <a:rPr sz="2200" spc="23" dirty="0" err="1">
                <a:latin typeface="Times New Roman"/>
                <a:cs typeface="Times New Roman"/>
              </a:rPr>
              <a:t>кабінету</a:t>
            </a:r>
            <a:r>
              <a:rPr sz="2200" spc="-86" dirty="0">
                <a:latin typeface="Times New Roman"/>
                <a:cs typeface="Times New Roman"/>
              </a:rPr>
              <a:t> </a:t>
            </a:r>
            <a:r>
              <a:rPr lang="uk-UA" sz="2200" spc="-23" dirty="0" smtClean="0">
                <a:latin typeface="Times New Roman"/>
                <a:cs typeface="Times New Roman"/>
              </a:rPr>
              <a:t>первинної медичної допомоги</a:t>
            </a:r>
            <a:endParaRPr sz="2200" dirty="0">
              <a:latin typeface="Times New Roman"/>
              <a:cs typeface="Times New Roman"/>
            </a:endParaRPr>
          </a:p>
          <a:p>
            <a:pPr marL="157774" indent="-146258">
              <a:lnSpc>
                <a:spcPct val="150000"/>
              </a:lnSpc>
              <a:spcBef>
                <a:spcPts val="600"/>
              </a:spcBef>
              <a:buChar char=""/>
              <a:tabLst>
                <a:tab pos="158350" algn="l"/>
              </a:tabLst>
            </a:pPr>
            <a:r>
              <a:rPr lang="uk-UA" sz="2200" spc="50" dirty="0" smtClean="0">
                <a:latin typeface="Times New Roman"/>
                <a:cs typeface="Times New Roman"/>
              </a:rPr>
              <a:t>Застосування</a:t>
            </a:r>
            <a:r>
              <a:rPr sz="2200" spc="-5" dirty="0" smtClean="0">
                <a:latin typeface="Times New Roman"/>
                <a:cs typeface="Times New Roman"/>
              </a:rPr>
              <a:t> </a:t>
            </a:r>
            <a:r>
              <a:rPr lang="uk-UA" sz="2200" spc="-5" dirty="0" smtClean="0">
                <a:latin typeface="Times New Roman"/>
                <a:cs typeface="Times New Roman"/>
              </a:rPr>
              <a:t>нового міжнародного класифікатору </a:t>
            </a:r>
            <a:r>
              <a:rPr lang="uk-UA" sz="2200" spc="-5" dirty="0" err="1" smtClean="0">
                <a:latin typeface="Times New Roman"/>
                <a:cs typeface="Times New Roman"/>
              </a:rPr>
              <a:t>хвороб</a:t>
            </a:r>
            <a:r>
              <a:rPr lang="uk-UA" sz="2200" spc="-5" dirty="0" smtClean="0">
                <a:latin typeface="Times New Roman"/>
                <a:cs typeface="Times New Roman"/>
              </a:rPr>
              <a:t> </a:t>
            </a:r>
            <a:r>
              <a:rPr sz="2200" spc="32" dirty="0" smtClean="0">
                <a:latin typeface="Times New Roman"/>
                <a:cs typeface="Times New Roman"/>
              </a:rPr>
              <a:t>ICPC-2</a:t>
            </a:r>
            <a:endParaRPr sz="2200" dirty="0">
              <a:latin typeface="Times New Roman"/>
              <a:cs typeface="Times New Roman"/>
            </a:endParaRPr>
          </a:p>
          <a:p>
            <a:pPr marL="157774" indent="-146258">
              <a:lnSpc>
                <a:spcPct val="150000"/>
              </a:lnSpc>
              <a:spcBef>
                <a:spcPts val="600"/>
              </a:spcBef>
              <a:buChar char=""/>
              <a:tabLst>
                <a:tab pos="158350" algn="l"/>
              </a:tabLst>
            </a:pPr>
            <a:r>
              <a:rPr sz="2200" spc="18" dirty="0">
                <a:latin typeface="Times New Roman"/>
                <a:cs typeface="Times New Roman"/>
              </a:rPr>
              <a:t>Укласти </a:t>
            </a:r>
            <a:r>
              <a:rPr sz="2200" spc="45" dirty="0">
                <a:latin typeface="Times New Roman"/>
                <a:cs typeface="Times New Roman"/>
              </a:rPr>
              <a:t>декларації </a:t>
            </a:r>
            <a:r>
              <a:rPr sz="2200" spc="36" dirty="0">
                <a:latin typeface="Times New Roman"/>
                <a:cs typeface="Times New Roman"/>
              </a:rPr>
              <a:t>про </a:t>
            </a:r>
            <a:r>
              <a:rPr sz="2200" spc="27" dirty="0">
                <a:latin typeface="Times New Roman"/>
                <a:cs typeface="Times New Roman"/>
              </a:rPr>
              <a:t>вибір </a:t>
            </a:r>
            <a:r>
              <a:rPr sz="2200" spc="36" dirty="0" err="1">
                <a:latin typeface="Times New Roman"/>
                <a:cs typeface="Times New Roman"/>
              </a:rPr>
              <a:t>лікаря</a:t>
            </a:r>
            <a:r>
              <a:rPr sz="2200" spc="-95" dirty="0">
                <a:latin typeface="Times New Roman"/>
                <a:cs typeface="Times New Roman"/>
              </a:rPr>
              <a:t> </a:t>
            </a:r>
            <a:endParaRPr lang="uk-UA" sz="2200" spc="-95" dirty="0" smtClean="0">
              <a:latin typeface="Times New Roman"/>
              <a:cs typeface="Times New Roman"/>
            </a:endParaRPr>
          </a:p>
          <a:p>
            <a:pPr marL="157774" indent="-146258">
              <a:lnSpc>
                <a:spcPct val="150000"/>
              </a:lnSpc>
              <a:spcBef>
                <a:spcPts val="600"/>
              </a:spcBef>
              <a:buChar char=""/>
              <a:tabLst>
                <a:tab pos="158350" algn="l"/>
              </a:tabLst>
            </a:pPr>
            <a:r>
              <a:rPr sz="2200" spc="18" dirty="0" err="1" smtClean="0">
                <a:latin typeface="Times New Roman"/>
                <a:cs typeface="Times New Roman"/>
              </a:rPr>
              <a:t>Укласти</a:t>
            </a:r>
            <a:r>
              <a:rPr sz="2200" spc="18" dirty="0" smtClean="0">
                <a:latin typeface="Times New Roman"/>
                <a:cs typeface="Times New Roman"/>
              </a:rPr>
              <a:t> </a:t>
            </a:r>
            <a:r>
              <a:rPr sz="2200" spc="23" dirty="0">
                <a:latin typeface="Times New Roman"/>
                <a:cs typeface="Times New Roman"/>
              </a:rPr>
              <a:t>договір </a:t>
            </a:r>
            <a:r>
              <a:rPr sz="2200" spc="59" dirty="0">
                <a:latin typeface="Times New Roman"/>
                <a:cs typeface="Times New Roman"/>
              </a:rPr>
              <a:t>з</a:t>
            </a:r>
            <a:r>
              <a:rPr sz="2200" dirty="0">
                <a:latin typeface="Times New Roman"/>
                <a:cs typeface="Times New Roman"/>
              </a:rPr>
              <a:t> </a:t>
            </a:r>
            <a:r>
              <a:rPr sz="2200" spc="18" dirty="0">
                <a:latin typeface="Times New Roman"/>
                <a:cs typeface="Times New Roman"/>
              </a:rPr>
              <a:t>НСЗУ</a:t>
            </a:r>
            <a:endParaRPr sz="2200" dirty="0">
              <a:latin typeface="Times New Roman"/>
              <a:cs typeface="Times New Roman"/>
            </a:endParaRPr>
          </a:p>
        </p:txBody>
      </p:sp>
      <p:sp>
        <p:nvSpPr>
          <p:cNvPr id="5" name="object 5"/>
          <p:cNvSpPr/>
          <p:nvPr/>
        </p:nvSpPr>
        <p:spPr>
          <a:xfrm>
            <a:off x="2823852" y="335656"/>
            <a:ext cx="7833988" cy="1157863"/>
          </a:xfrm>
          <a:custGeom>
            <a:avLst/>
            <a:gdLst/>
            <a:ahLst/>
            <a:cxnLst/>
            <a:rect l="l" t="t" r="r" b="b"/>
            <a:pathLst>
              <a:path w="4930140" h="474345">
                <a:moveTo>
                  <a:pt x="0" y="0"/>
                </a:moveTo>
                <a:lnTo>
                  <a:pt x="4930140" y="0"/>
                </a:lnTo>
                <a:lnTo>
                  <a:pt x="4930140" y="473964"/>
                </a:lnTo>
                <a:lnTo>
                  <a:pt x="0" y="473964"/>
                </a:lnTo>
                <a:lnTo>
                  <a:pt x="0" y="0"/>
                </a:lnTo>
                <a:close/>
              </a:path>
            </a:pathLst>
          </a:custGeom>
          <a:solidFill>
            <a:srgbClr val="FFD100"/>
          </a:solidFill>
        </p:spPr>
        <p:txBody>
          <a:bodyPr wrap="square" lIns="0" tIns="0" rIns="0" bIns="0" rtlCol="0"/>
          <a:lstStyle/>
          <a:p>
            <a:endParaRPr sz="1632"/>
          </a:p>
        </p:txBody>
      </p:sp>
      <p:sp>
        <p:nvSpPr>
          <p:cNvPr id="6" name="object 44"/>
          <p:cNvSpPr/>
          <p:nvPr/>
        </p:nvSpPr>
        <p:spPr>
          <a:xfrm>
            <a:off x="2616563" y="282056"/>
            <a:ext cx="766717" cy="1265061"/>
          </a:xfrm>
          <a:custGeom>
            <a:avLst/>
            <a:gdLst/>
            <a:ahLst/>
            <a:cxnLst/>
            <a:rect l="l" t="t" r="r" b="b"/>
            <a:pathLst>
              <a:path w="388620" h="815339">
                <a:moveTo>
                  <a:pt x="50292" y="815340"/>
                </a:moveTo>
                <a:lnTo>
                  <a:pt x="16764" y="815340"/>
                </a:lnTo>
                <a:lnTo>
                  <a:pt x="111252" y="438912"/>
                </a:lnTo>
                <a:lnTo>
                  <a:pt x="0" y="438912"/>
                </a:lnTo>
                <a:lnTo>
                  <a:pt x="111252" y="0"/>
                </a:lnTo>
                <a:lnTo>
                  <a:pt x="388620" y="0"/>
                </a:lnTo>
                <a:lnTo>
                  <a:pt x="210312" y="374904"/>
                </a:lnTo>
                <a:lnTo>
                  <a:pt x="373380" y="374904"/>
                </a:lnTo>
                <a:lnTo>
                  <a:pt x="50292" y="815340"/>
                </a:lnTo>
                <a:close/>
              </a:path>
            </a:pathLst>
          </a:custGeom>
          <a:solidFill>
            <a:srgbClr val="FF0000"/>
          </a:solidFill>
        </p:spPr>
        <p:txBody>
          <a:bodyPr wrap="square" lIns="0" tIns="0" rIns="0" bIns="0" rtlCol="0"/>
          <a:lstStyle/>
          <a:p>
            <a:endParaRPr sz="1632"/>
          </a:p>
        </p:txBody>
      </p:sp>
      <p:sp>
        <p:nvSpPr>
          <p:cNvPr id="7" name="object 18"/>
          <p:cNvSpPr txBox="1"/>
          <p:nvPr/>
        </p:nvSpPr>
        <p:spPr>
          <a:xfrm>
            <a:off x="2999921" y="508371"/>
            <a:ext cx="8514080" cy="812429"/>
          </a:xfrm>
          <a:prstGeom prst="rect">
            <a:avLst/>
          </a:prstGeom>
        </p:spPr>
        <p:txBody>
          <a:bodyPr vert="horz" wrap="square" lIns="0" tIns="12092" rIns="0" bIns="0" rtlCol="0">
            <a:spAutoFit/>
          </a:bodyPr>
          <a:lstStyle/>
          <a:p>
            <a:pPr marL="357583" marR="1174093">
              <a:spcBef>
                <a:spcPts val="95"/>
              </a:spcBef>
            </a:pPr>
            <a:r>
              <a:rPr sz="2600" b="1" spc="54" dirty="0">
                <a:latin typeface="Times New Roman"/>
                <a:cs typeface="Times New Roman"/>
              </a:rPr>
              <a:t>Що</a:t>
            </a:r>
            <a:r>
              <a:rPr sz="2600" b="1" spc="32" dirty="0">
                <a:latin typeface="Times New Roman"/>
                <a:cs typeface="Times New Roman"/>
              </a:rPr>
              <a:t> </a:t>
            </a:r>
            <a:r>
              <a:rPr sz="2600" b="1" spc="68" dirty="0">
                <a:latin typeface="Times New Roman"/>
                <a:cs typeface="Times New Roman"/>
              </a:rPr>
              <a:t>потрібно</a:t>
            </a:r>
            <a:r>
              <a:rPr sz="2600" b="1" spc="54" dirty="0">
                <a:latin typeface="Times New Roman"/>
                <a:cs typeface="Times New Roman"/>
              </a:rPr>
              <a:t> </a:t>
            </a:r>
            <a:r>
              <a:rPr sz="2600" b="1" spc="86" dirty="0">
                <a:latin typeface="Times New Roman"/>
                <a:cs typeface="Times New Roman"/>
              </a:rPr>
              <a:t>зробити</a:t>
            </a:r>
            <a:r>
              <a:rPr sz="2600" b="1" spc="32" dirty="0">
                <a:latin typeface="Times New Roman"/>
                <a:cs typeface="Times New Roman"/>
              </a:rPr>
              <a:t> </a:t>
            </a:r>
            <a:r>
              <a:rPr sz="2600" b="1" spc="122" dirty="0">
                <a:latin typeface="Times New Roman"/>
                <a:cs typeface="Times New Roman"/>
              </a:rPr>
              <a:t>для</a:t>
            </a:r>
            <a:r>
              <a:rPr sz="2600" b="1" spc="36" dirty="0">
                <a:latin typeface="Times New Roman"/>
                <a:cs typeface="Times New Roman"/>
              </a:rPr>
              <a:t> </a:t>
            </a:r>
            <a:r>
              <a:rPr sz="2600" b="1" spc="63" dirty="0">
                <a:latin typeface="Times New Roman"/>
                <a:cs typeface="Times New Roman"/>
              </a:rPr>
              <a:t>всіх</a:t>
            </a:r>
            <a:r>
              <a:rPr sz="2600" b="1" dirty="0">
                <a:latin typeface="Times New Roman"/>
                <a:cs typeface="Times New Roman"/>
              </a:rPr>
              <a:t> </a:t>
            </a:r>
            <a:r>
              <a:rPr sz="2600" b="1" spc="77" dirty="0" err="1">
                <a:latin typeface="Times New Roman"/>
                <a:cs typeface="Times New Roman"/>
              </a:rPr>
              <a:t>комунальних</a:t>
            </a:r>
            <a:r>
              <a:rPr sz="2600" b="1" spc="23" dirty="0">
                <a:latin typeface="Times New Roman"/>
                <a:cs typeface="Times New Roman"/>
              </a:rPr>
              <a:t> </a:t>
            </a:r>
            <a:r>
              <a:rPr lang="uk-UA" sz="2600" b="1" spc="91" dirty="0" smtClean="0">
                <a:latin typeface="Times New Roman"/>
                <a:cs typeface="Times New Roman"/>
              </a:rPr>
              <a:t>закладів охорони здоров’я (ЗОЗ) у</a:t>
            </a:r>
            <a:r>
              <a:rPr sz="2600" b="1" spc="91" dirty="0" smtClean="0">
                <a:latin typeface="Times New Roman"/>
                <a:cs typeface="Times New Roman"/>
              </a:rPr>
              <a:t> </a:t>
            </a:r>
            <a:r>
              <a:rPr sz="2600" b="1" spc="45" dirty="0" err="1" smtClean="0">
                <a:latin typeface="Times New Roman"/>
                <a:cs typeface="Times New Roman"/>
              </a:rPr>
              <a:t>місті</a:t>
            </a:r>
            <a:r>
              <a:rPr sz="2600" b="1" spc="45" dirty="0" smtClean="0">
                <a:latin typeface="Times New Roman"/>
                <a:cs typeface="Times New Roman"/>
              </a:rPr>
              <a:t> </a:t>
            </a:r>
            <a:r>
              <a:rPr sz="2600" b="1" spc="73" dirty="0" smtClean="0">
                <a:latin typeface="Times New Roman"/>
                <a:cs typeface="Times New Roman"/>
              </a:rPr>
              <a:t>:</a:t>
            </a:r>
            <a:endParaRPr sz="2600" b="1" dirty="0">
              <a:latin typeface="Times New Roman"/>
              <a:cs typeface="Times New Roman"/>
            </a:endParaRPr>
          </a:p>
        </p:txBody>
      </p:sp>
    </p:spTree>
    <p:extLst>
      <p:ext uri="{BB962C8B-B14F-4D97-AF65-F5344CB8AC3E}">
        <p14:creationId xmlns="" xmlns:p14="http://schemas.microsoft.com/office/powerpoint/2010/main" val="2122169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6841" y="781584"/>
            <a:ext cx="10515600" cy="4840618"/>
          </a:xfrm>
        </p:spPr>
        <p:txBody>
          <a:bodyPr>
            <a:normAutofit/>
          </a:bodyPr>
          <a:lstStyle/>
          <a:p>
            <a:pPr algn="ctr"/>
            <a:r>
              <a:rPr lang="uk-UA" sz="4800" b="1" dirty="0" smtClean="0"/>
              <a:t>Кампанія з вибору лікаря </a:t>
            </a:r>
            <a:br>
              <a:rPr lang="uk-UA" sz="4800" b="1" dirty="0" smtClean="0"/>
            </a:br>
            <a:r>
              <a:rPr lang="uk-UA" sz="4800" b="1" dirty="0" smtClean="0"/>
              <a:t>у місті Харкові</a:t>
            </a:r>
            <a:endParaRPr lang="ru-RU" sz="4800" b="1" dirty="0"/>
          </a:p>
        </p:txBody>
      </p:sp>
    </p:spTree>
    <p:extLst>
      <p:ext uri="{BB962C8B-B14F-4D97-AF65-F5344CB8AC3E}">
        <p14:creationId xmlns="" xmlns:p14="http://schemas.microsoft.com/office/powerpoint/2010/main" val="4199099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14666" y="258348"/>
            <a:ext cx="8489416" cy="6431837"/>
          </a:xfrm>
          <a:prstGeom prst="rect">
            <a:avLst/>
          </a:prstGeom>
        </p:spPr>
      </p:pic>
      <p:sp>
        <p:nvSpPr>
          <p:cNvPr id="2" name="TextBox 1"/>
          <p:cNvSpPr txBox="1"/>
          <p:nvPr/>
        </p:nvSpPr>
        <p:spPr>
          <a:xfrm>
            <a:off x="3576118" y="4906978"/>
            <a:ext cx="5459123" cy="1446550"/>
          </a:xfrm>
          <a:prstGeom prst="rect">
            <a:avLst/>
          </a:prstGeom>
          <a:noFill/>
        </p:spPr>
        <p:txBody>
          <a:bodyPr wrap="none" rtlCol="0">
            <a:spAutoFit/>
          </a:bodyPr>
          <a:lstStyle/>
          <a:p>
            <a:r>
              <a:rPr lang="uk-UA" sz="2200" dirty="0" smtClean="0"/>
              <a:t>Оптимальний обсяг підписаних декларацій:</a:t>
            </a:r>
          </a:p>
          <a:p>
            <a:pPr marL="285750" indent="-285750">
              <a:buFontTx/>
              <a:buChar char="-"/>
            </a:pPr>
            <a:r>
              <a:rPr lang="uk-UA" sz="2200" dirty="0" smtClean="0"/>
              <a:t>сімейний лікар – 1800 осіб;</a:t>
            </a:r>
          </a:p>
          <a:p>
            <a:pPr marL="285750" indent="-285750">
              <a:buFontTx/>
              <a:buChar char="-"/>
            </a:pPr>
            <a:r>
              <a:rPr lang="uk-UA" sz="2200" dirty="0" smtClean="0"/>
              <a:t>лікар-терапевт – 2000 осіб;</a:t>
            </a:r>
          </a:p>
          <a:p>
            <a:pPr marL="285750" indent="-285750">
              <a:buFontTx/>
              <a:buChar char="-"/>
            </a:pPr>
            <a:r>
              <a:rPr lang="uk-UA" sz="2200" dirty="0" smtClean="0"/>
              <a:t>лікар-педіатр – 900 осіб.</a:t>
            </a:r>
            <a:endParaRPr lang="ru-RU" sz="2200" dirty="0"/>
          </a:p>
        </p:txBody>
      </p:sp>
    </p:spTree>
    <p:extLst>
      <p:ext uri="{BB962C8B-B14F-4D97-AF65-F5344CB8AC3E}">
        <p14:creationId xmlns="" xmlns:p14="http://schemas.microsoft.com/office/powerpoint/2010/main" val="15142901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642</Words>
  <Application>Microsoft Office PowerPoint</Application>
  <PresentationFormat>Произвольный</PresentationFormat>
  <Paragraphs>112</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Реалізація  медичної реформи в Україні</vt:lpstr>
      <vt:lpstr>Законодавче забезпечення</vt:lpstr>
      <vt:lpstr>Слайд 3</vt:lpstr>
      <vt:lpstr>Реалізація медичної реформи</vt:lpstr>
      <vt:lpstr>Фінансування системи охорони здоров'я  до 1 липня 2018 року</vt:lpstr>
      <vt:lpstr>Фінансування системи охорони здоров'я з 1 липня 2018 року</vt:lpstr>
      <vt:lpstr>Слайд 7</vt:lpstr>
      <vt:lpstr>Кампанія з вибору лікаря  у місті Харкові</vt:lpstr>
      <vt:lpstr>Слайд 9</vt:lpstr>
      <vt:lpstr>Квітень – липень 2018 року</vt:lpstr>
      <vt:lpstr>Липень – початок реформи</vt:lpstr>
      <vt:lpstr>Слайд 12</vt:lpstr>
      <vt:lpstr>Слайд 13</vt:lpstr>
      <vt:lpstr>Слайд 14</vt:lpstr>
      <vt:lpstr>Слайд 15</vt:lpstr>
      <vt:lpstr>Слайд 16</vt:lpstr>
      <vt:lpstr>Слайд 17</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DEP1</dc:creator>
  <cp:lastModifiedBy>user</cp:lastModifiedBy>
  <cp:revision>45</cp:revision>
  <cp:lastPrinted>2018-04-13T10:52:14Z</cp:lastPrinted>
  <dcterms:created xsi:type="dcterms:W3CDTF">2018-04-10T07:57:29Z</dcterms:created>
  <dcterms:modified xsi:type="dcterms:W3CDTF">2018-04-17T11:22:57Z</dcterms:modified>
</cp:coreProperties>
</file>