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handoutMasterIdLst>
    <p:handoutMasterId r:id="rId13"/>
  </p:handoutMasterIdLst>
  <p:sldIdLst>
    <p:sldId id="263" r:id="rId2"/>
    <p:sldId id="280" r:id="rId3"/>
    <p:sldId id="300" r:id="rId4"/>
    <p:sldId id="301" r:id="rId5"/>
    <p:sldId id="302" r:id="rId6"/>
    <p:sldId id="303" r:id="rId7"/>
    <p:sldId id="305" r:id="rId8"/>
    <p:sldId id="306" r:id="rId9"/>
    <p:sldId id="307" r:id="rId10"/>
    <p:sldId id="304" r:id="rId11"/>
    <p:sldId id="273" r:id="rId12"/>
  </p:sldIdLst>
  <p:sldSz cx="12192000" cy="6858000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3F816115-C089-4B02-A77C-2A86B8CECFA0}">
          <p14:sldIdLst>
            <p14:sldId id="263"/>
            <p14:sldId id="280"/>
            <p14:sldId id="300"/>
            <p14:sldId id="301"/>
            <p14:sldId id="302"/>
            <p14:sldId id="303"/>
            <p14:sldId id="305"/>
            <p14:sldId id="306"/>
            <p14:sldId id="307"/>
            <p14:sldId id="304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B0"/>
    <a:srgbClr val="FFFF66"/>
    <a:srgbClr val="0099CC"/>
    <a:srgbClr val="CCCC00"/>
    <a:srgbClr val="F2F2F2"/>
    <a:srgbClr val="5F5F5F"/>
    <a:srgbClr val="FFCC99"/>
    <a:srgbClr val="FF9900"/>
    <a:srgbClr val="4D4D4D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97F2D-C16D-4E74-89E1-F8EBF9C5C714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8121B-428D-4D2D-906A-C715F8D03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477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738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40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8279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685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3276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359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353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0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24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300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739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29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99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64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17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14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51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5133" y="567252"/>
            <a:ext cx="6876210" cy="72614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n w="0"/>
                <a:solidFill>
                  <a:srgbClr val="0099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Служба з </a:t>
            </a:r>
            <a:r>
              <a:rPr lang="uk-UA" sz="2800" b="1" dirty="0">
                <a:ln w="0"/>
                <a:solidFill>
                  <a:srgbClr val="0099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питань запобігання корупції Харківської міської ради</a:t>
            </a:r>
            <a:endParaRPr lang="ru-RU" sz="2800" b="1" dirty="0">
              <a:ln w="0"/>
              <a:solidFill>
                <a:srgbClr val="0099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1617" y="2215911"/>
            <a:ext cx="7273025" cy="2114550"/>
          </a:xfrm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uk-UA" sz="3600" b="1" i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algn="ctr"/>
            <a:r>
              <a:rPr lang="uk-UA" sz="4400" b="1" i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ДЕКЛАРУВАННЯ - 2022</a:t>
            </a:r>
            <a:endParaRPr lang="ru-RU" sz="4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6633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8399" y="31900"/>
            <a:ext cx="6602132" cy="263897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Декларування - 2022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12703" y="684978"/>
            <a:ext cx="8719986" cy="3839513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342900" indent="106363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r>
              <a:rPr lang="uk-UA" sz="27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Відомості про рух грошових коштів:</a:t>
            </a:r>
            <a:endParaRPr lang="uk-UA" sz="21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534988" algn="just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indent="2062163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indent="2062163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</a:endParaRPr>
          </a:p>
          <a:p>
            <a:pPr marL="630238" indent="85725" algn="just">
              <a:tabLst>
                <a:tab pos="135731" algn="l"/>
              </a:tabLst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								</a:t>
            </a:r>
            <a:endParaRPr lang="uk-UA" sz="12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44671" y="1288093"/>
            <a:ext cx="2044460" cy="5857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отримання грошових коштів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1679784" y="3499739"/>
            <a:ext cx="357257" cy="21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65227" y="1261338"/>
            <a:ext cx="2044460" cy="5857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витрачання грошових коштів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047995" y="1288092"/>
            <a:ext cx="2389471" cy="5857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залишок грошових коштів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490425"/>
              </p:ext>
            </p:extLst>
          </p:nvPr>
        </p:nvGraphicFramePr>
        <p:xfrm>
          <a:off x="944672" y="1960024"/>
          <a:ext cx="204445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459">
                  <a:extLst>
                    <a:ext uri="{9D8B030D-6E8A-4147-A177-3AD203B41FA5}">
                      <a16:colId xmlns:a16="http://schemas.microsoft.com/office/drawing/2014/main" val="2756585844"/>
                    </a:ext>
                  </a:extLst>
                </a:gridCol>
              </a:tblGrid>
              <a:tr h="637494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kumimoji="0" lang="ru-RU" sz="18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протягом</a:t>
                      </a:r>
                      <a:r>
                        <a:rPr kumimoji="0" lang="ru-RU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 2021 року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712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kumimoji="0" lang="uk-UA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незалежно </a:t>
                      </a:r>
                      <a:br>
                        <a:rPr kumimoji="0" lang="uk-UA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</a:br>
                      <a:r>
                        <a:rPr kumimoji="0" lang="uk-UA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від розміру 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3238372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248981"/>
              </p:ext>
            </p:extLst>
          </p:nvPr>
        </p:nvGraphicFramePr>
        <p:xfrm>
          <a:off x="4143307" y="1953939"/>
          <a:ext cx="208829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99">
                  <a:extLst>
                    <a:ext uri="{9D8B030D-6E8A-4147-A177-3AD203B41FA5}">
                      <a16:colId xmlns:a16="http://schemas.microsoft.com/office/drawing/2014/main" val="2756585844"/>
                    </a:ext>
                  </a:extLst>
                </a:gridCol>
              </a:tblGrid>
              <a:tr h="637494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kumimoji="0" lang="ru-RU" sz="18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протягом</a:t>
                      </a:r>
                      <a:r>
                        <a:rPr kumimoji="0" lang="ru-RU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 2021 року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712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kumimoji="0" lang="uk-UA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одноразово більше 50 ПМ (113.500 грн)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3238372"/>
                  </a:ext>
                </a:extLst>
              </a:tr>
            </a:tbl>
          </a:graphicData>
        </a:graphic>
      </p:graphicFrame>
      <p:sp>
        <p:nvSpPr>
          <p:cNvPr id="12" name="Стрелка вправо 11"/>
          <p:cNvSpPr/>
          <p:nvPr/>
        </p:nvSpPr>
        <p:spPr>
          <a:xfrm rot="5400000">
            <a:off x="5020913" y="3727902"/>
            <a:ext cx="357257" cy="21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  <a:latin typeface="Trebuchet MS" panose="020B0603020202020204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139451"/>
              </p:ext>
            </p:extLst>
          </p:nvPr>
        </p:nvGraphicFramePr>
        <p:xfrm>
          <a:off x="7047995" y="1953939"/>
          <a:ext cx="2403122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122">
                  <a:extLst>
                    <a:ext uri="{9D8B030D-6E8A-4147-A177-3AD203B41FA5}">
                      <a16:colId xmlns:a16="http://schemas.microsoft.com/office/drawing/2014/main" val="2756585844"/>
                    </a:ext>
                  </a:extLst>
                </a:gridCol>
              </a:tblGrid>
              <a:tr h="637494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kumimoji="0" lang="ru-RU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станом на 31.12.2021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712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kumimoji="0" lang="uk-UA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розмір готівка + гроші на рахунках тощо </a:t>
                      </a:r>
                    </a:p>
                    <a:p>
                      <a:pPr marL="266700" indent="0">
                        <a:buFontTx/>
                        <a:buNone/>
                      </a:pPr>
                      <a:r>
                        <a:rPr kumimoji="0" lang="uk-UA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(п. 8 ч. 1 ст. 46 Закону України «Про запобігання корупції»)  </a:t>
                      </a:r>
                    </a:p>
                    <a:p>
                      <a:pPr marL="266700" indent="0">
                        <a:buFontTx/>
                        <a:buNone/>
                      </a:pPr>
                      <a:endParaRPr kumimoji="0" lang="uk-UA" sz="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Malgun Gothic" panose="020B0503020000020004" pitchFamily="34" charset="-127"/>
                        <a:cs typeface="+mn-cs"/>
                      </a:endParaRPr>
                    </a:p>
                    <a:p>
                      <a:pPr marL="266700" indent="0">
                        <a:buFontTx/>
                        <a:buNone/>
                      </a:pPr>
                      <a:r>
                        <a:rPr kumimoji="0" lang="uk-UA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більше 50 ПМ (113.500 грн)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323837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25085" y="4050923"/>
            <a:ext cx="1266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розділ 11</a:t>
            </a:r>
          </a:p>
          <a:p>
            <a:pPr algn="ctr"/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«Доходи, у тому числі подарунки»</a:t>
            </a:r>
            <a:endParaRPr lang="ru-RU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751158" y="4131355"/>
            <a:ext cx="28725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35731" algn="l"/>
              </a:tabLst>
              <a:defRPr/>
            </a:pPr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розділ 14 «Видатки та правочини»</a:t>
            </a:r>
          </a:p>
          <a:p>
            <a:pPr algn="ctr">
              <a:tabLst>
                <a:tab pos="135731" algn="l"/>
              </a:tabLst>
              <a:defRPr/>
            </a:pPr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+	</a:t>
            </a:r>
          </a:p>
          <a:p>
            <a:pPr algn="ctr">
              <a:tabLst>
                <a:tab pos="135731" algn="l"/>
              </a:tabLst>
              <a:defRPr/>
            </a:pPr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розділ 3 «Об’єкти нерухомості» </a:t>
            </a:r>
          </a:p>
          <a:p>
            <a:pPr algn="ctr">
              <a:tabLst>
                <a:tab pos="135731" algn="l"/>
              </a:tabLst>
              <a:defRPr/>
            </a:pPr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або</a:t>
            </a:r>
          </a:p>
          <a:p>
            <a:pPr algn="ctr">
              <a:tabLst>
                <a:tab pos="135731" algn="l"/>
              </a:tabLst>
              <a:defRPr/>
            </a:pPr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розділ 4 «Об’єкти 	незавершеного будівництва»</a:t>
            </a:r>
          </a:p>
          <a:p>
            <a:pPr algn="ctr">
              <a:tabLst>
                <a:tab pos="135731" algn="l"/>
              </a:tabLst>
              <a:defRPr/>
            </a:pPr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або</a:t>
            </a:r>
          </a:p>
          <a:p>
            <a:pPr algn="ctr">
              <a:tabLst>
                <a:tab pos="135731" algn="l"/>
              </a:tabLst>
              <a:defRPr/>
            </a:pPr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	розділ 5 «Цінне рухоме майно»</a:t>
            </a:r>
          </a:p>
          <a:p>
            <a:pPr algn="ctr">
              <a:tabLst>
                <a:tab pos="135731" algn="l"/>
              </a:tabLst>
              <a:defRPr/>
            </a:pPr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або</a:t>
            </a:r>
          </a:p>
          <a:p>
            <a:pPr algn="ctr">
              <a:tabLst>
                <a:tab pos="135731" algn="l"/>
              </a:tabLst>
              <a:defRPr/>
            </a:pPr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розділ 6 «Транспортні засоби»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58314" y="5377325"/>
            <a:ext cx="2182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розділ 12 «Грошові активи»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0751389" y="6235723"/>
            <a:ext cx="1440611" cy="6072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 err="1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п.п</a:t>
            </a: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. 156-165 Роз’яснень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21" name="Стрелка вправо 20"/>
          <p:cNvSpPr/>
          <p:nvPr/>
        </p:nvSpPr>
        <p:spPr>
          <a:xfrm rot="5400000">
            <a:off x="8070927" y="4922372"/>
            <a:ext cx="357257" cy="21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61564232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3198" y="241280"/>
            <a:ext cx="6602132" cy="263897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Декларування - 2022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19775" y="2642609"/>
            <a:ext cx="5023871" cy="1731243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204788" indent="-204788" defTabSz="342900">
              <a:tabLst>
                <a:tab pos="135731" algn="l"/>
              </a:tabLst>
              <a:defRPr/>
            </a:pPr>
            <a:r>
              <a:rPr lang="uk-UA" sz="48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Дякую за увагу</a:t>
            </a:r>
            <a:r>
              <a:rPr lang="uk-UA" sz="405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!</a:t>
            </a:r>
            <a:endParaRPr lang="uk-UA" sz="4050" dirty="0">
              <a:solidFill>
                <a:prstClr val="black"/>
              </a:solidFill>
              <a:latin typeface="Trebuchet MS" panose="020B0603020202020204"/>
            </a:endParaRPr>
          </a:p>
          <a:p>
            <a:pPr defTabSz="342900">
              <a:defRPr/>
            </a:pPr>
            <a:endParaRPr lang="uk-UA" sz="2400" dirty="0">
              <a:solidFill>
                <a:prstClr val="black"/>
              </a:solidFill>
              <a:latin typeface="Trebuchet MS" panose="020B0603020202020204"/>
            </a:endParaRPr>
          </a:p>
          <a:p>
            <a:pPr defTabSz="342900">
              <a:defRPr/>
            </a:pPr>
            <a:endParaRPr lang="ru-RU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214313" indent="-214313" defTabSz="342900">
              <a:buFont typeface="Wingdings" panose="05000000000000000000" pitchFamily="2" charset="2"/>
              <a:buChar char="Ø"/>
              <a:defRPr/>
            </a:pPr>
            <a:endParaRPr lang="ru-RU" b="1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52005579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981" y="723081"/>
            <a:ext cx="6602132" cy="263897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Декларування - 2022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72509" y="1562949"/>
            <a:ext cx="8251363" cy="4131900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342900" indent="-342900" defTabSz="342900">
              <a:buFont typeface="Wingdings" panose="05000000000000000000" pitchFamily="2" charset="2"/>
              <a:buChar char="Ø"/>
              <a:defRPr/>
            </a:pPr>
            <a:endParaRPr lang="uk-UA" sz="12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42900" indent="-342900" algn="just" defTabSz="342900">
              <a:buFont typeface="Wingdings" panose="05000000000000000000" pitchFamily="2" charset="2"/>
              <a:buChar char="Ø"/>
              <a:defRPr/>
            </a:pPr>
            <a:r>
              <a:rPr lang="uk-UA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Закон України «Про запобігання корупції» </a:t>
            </a:r>
          </a:p>
          <a:p>
            <a:pPr algn="just" defTabSz="342900">
              <a:defRPr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				(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ст.ст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. </a:t>
            </a: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45, 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46, 47, 51-2)</a:t>
            </a:r>
            <a:endParaRPr lang="uk-UA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ea typeface="Malgun Gothic" panose="020B0503020000020004" pitchFamily="34" charset="-127"/>
            </a:endParaRPr>
          </a:p>
          <a:p>
            <a:pPr marL="342900" indent="-342900" algn="just" defTabSz="342900">
              <a:buFont typeface="Wingdings" panose="05000000000000000000" pitchFamily="2" charset="2"/>
              <a:buChar char="Ø"/>
              <a:defRPr/>
            </a:pPr>
            <a:endParaRPr lang="uk-UA" sz="12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42900" indent="-342900" algn="just" defTabSz="342900">
              <a:buFont typeface="Wingdings" panose="05000000000000000000" pitchFamily="2" charset="2"/>
              <a:buChar char="Ø"/>
              <a:defRPr/>
            </a:pPr>
            <a:r>
              <a:rPr lang="uk-UA" b="1" i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Форма декларації особи, уповноваженої на виконання функцій держави або місцевого самоврядування, та Порядок заповнення та подання декларації особи, уповноваженої на виконання функцій держави або місцевого самоврядування</a:t>
            </a:r>
          </a:p>
          <a:p>
            <a:pPr algn="just" defTabSz="342900">
              <a:defRPr/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				(наказ НАЗК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від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 23.07.2021 № 449/21)</a:t>
            </a:r>
            <a:endParaRPr lang="uk-UA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ea typeface="Malgun Gothic" panose="020B0503020000020004" pitchFamily="34" charset="-127"/>
            </a:endParaRPr>
          </a:p>
          <a:p>
            <a:pPr marL="342900" indent="-342900" algn="just" defTabSz="342900">
              <a:buFont typeface="Wingdings" panose="05000000000000000000" pitchFamily="2" charset="2"/>
              <a:buChar char="Ø"/>
              <a:defRPr/>
            </a:pPr>
            <a:endParaRPr lang="uk-UA" sz="1200" b="1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  <a:ea typeface="Malgun Gothic" panose="020B0503020000020004" pitchFamily="34" charset="-127"/>
            </a:endParaRPr>
          </a:p>
          <a:p>
            <a:pPr marL="342900" indent="-342900" algn="just" defTabSz="342900">
              <a:buFont typeface="Wingdings" panose="05000000000000000000" pitchFamily="2" charset="2"/>
              <a:buChar char="Ø"/>
              <a:defRPr/>
            </a:pPr>
            <a:r>
              <a:rPr lang="uk-UA" b="1" i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Роз’яснення щодо застосування окремих положень Закону України «Про запобігання корупції» стосовно заходів фінансового контролю (подання декларації, повідомлення про суттєві зміни в майновому стані, повідомлення про відкриття валютного рахунку)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від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 29.12.2021 №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11.</a:t>
            </a:r>
            <a:endParaRPr lang="uk-UA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ea typeface="Malgun Gothic" panose="020B0503020000020004" pitchFamily="34" charset="-127"/>
            </a:endParaRPr>
          </a:p>
          <a:p>
            <a:pPr algn="just" defTabSz="342900">
              <a:defRPr/>
            </a:pPr>
            <a:endParaRPr lang="uk-UA" sz="1200" b="1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  <a:ea typeface="Malgun Gothic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195847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052170" y="1010607"/>
            <a:ext cx="7114376" cy="154657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204788" indent="-204788" defTabSz="342900">
              <a:tabLst>
                <a:tab pos="135731" algn="l"/>
              </a:tabLst>
              <a:defRPr/>
            </a:pPr>
            <a:endParaRPr lang="ru-RU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204788" indent="-204788" defTabSz="342900">
              <a:tabLst>
                <a:tab pos="135731" algn="l"/>
              </a:tabLst>
              <a:defRPr/>
            </a:pPr>
            <a:endParaRPr lang="ru-RU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defTabSz="342900">
              <a:defRPr/>
            </a:pPr>
            <a:endParaRPr lang="uk-UA" sz="2400" dirty="0">
              <a:solidFill>
                <a:prstClr val="black"/>
              </a:solidFill>
              <a:latin typeface="Trebuchet MS" panose="020B0603020202020204"/>
            </a:endParaRPr>
          </a:p>
          <a:p>
            <a:pPr defTabSz="342900">
              <a:defRPr/>
            </a:pPr>
            <a:endParaRPr lang="ru-RU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214313" indent="-214313" defTabSz="342900">
              <a:buFont typeface="Wingdings" panose="05000000000000000000" pitchFamily="2" charset="2"/>
              <a:buChar char="Ø"/>
              <a:defRPr/>
            </a:pPr>
            <a:endParaRPr lang="ru-RU" b="1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20" name="Заголовок 1"/>
          <p:cNvSpPr>
            <a:spLocks noGrp="1"/>
          </p:cNvSpPr>
          <p:nvPr>
            <p:ph type="title"/>
          </p:nvPr>
        </p:nvSpPr>
        <p:spPr>
          <a:xfrm>
            <a:off x="1997995" y="270799"/>
            <a:ext cx="6602132" cy="263897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Декларування - 2022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79139" y="938269"/>
            <a:ext cx="7168551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defTabSz="342900">
              <a:buFont typeface="Wingdings" panose="05000000000000000000" pitchFamily="2" charset="2"/>
              <a:buChar char="Ø"/>
              <a:defRPr/>
            </a:pPr>
            <a:r>
              <a:rPr lang="uk-UA" sz="28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Види декларацій:</a:t>
            </a:r>
          </a:p>
          <a:p>
            <a:pPr marL="257175" indent="-257175" defTabSz="342900">
              <a:buFont typeface="Wingdings" panose="05000000000000000000" pitchFamily="2" charset="2"/>
              <a:buChar char="Ø"/>
              <a:defRPr/>
            </a:pPr>
            <a:endParaRPr lang="uk-UA" sz="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257175" indent="-257175" defTabSz="342900">
              <a:buFont typeface="Wingdings" panose="05000000000000000000" pitchFamily="2" charset="2"/>
              <a:buChar char="Ø"/>
              <a:defRPr/>
            </a:pPr>
            <a:endParaRPr lang="uk-UA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257175" indent="-257175" defTabSz="342900">
              <a:buFont typeface="Wingdings" panose="05000000000000000000" pitchFamily="2" charset="2"/>
              <a:buChar char="Ø"/>
              <a:defRPr/>
            </a:pPr>
            <a:endParaRPr lang="uk-UA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257175" indent="-257175" defTabSz="342900">
              <a:buFont typeface="Wingdings" panose="05000000000000000000" pitchFamily="2" charset="2"/>
              <a:buChar char="Ø"/>
              <a:defRPr/>
            </a:pPr>
            <a:endParaRPr lang="uk-UA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defTabSz="342900">
              <a:defRPr/>
            </a:pPr>
            <a:endParaRPr lang="uk-UA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62214" y="2444118"/>
            <a:ext cx="2094767" cy="722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щ</a:t>
            </a:r>
            <a:r>
              <a:rPr lang="uk-UA" sz="1600" dirty="0" err="1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орічна</a:t>
            </a: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 декларація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62214" y="4639653"/>
            <a:ext cx="2094767" cy="722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д</a:t>
            </a:r>
            <a:r>
              <a:rPr lang="uk-UA" sz="1600" dirty="0" err="1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екларація</a:t>
            </a: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 при звільненні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919909" y="1669574"/>
            <a:ext cx="4748091" cy="3809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35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в період перебування на посаді декларанта</a:t>
            </a:r>
            <a:endParaRPr lang="ru-RU" sz="135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624569" y="2089911"/>
            <a:ext cx="4748090" cy="7084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35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«я продовжую виконувати функції держави або місцевого самоврядування»</a:t>
            </a:r>
            <a:endParaRPr lang="ru-RU" sz="135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19910" y="3315844"/>
            <a:ext cx="4748091" cy="3809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35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наступного року після звільнення з посади декларанта</a:t>
            </a:r>
            <a:endParaRPr lang="ru-RU" sz="135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666867" y="3732784"/>
            <a:ext cx="4663494" cy="7356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35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«я припинив (припинила) виконувати функції держави або органу місцевого самоврядування»</a:t>
            </a:r>
            <a:endParaRPr lang="ru-RU" sz="135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20442120">
            <a:off x="4768588" y="2271703"/>
            <a:ext cx="528723" cy="21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" name="Стрелка вправо 16"/>
          <p:cNvSpPr/>
          <p:nvPr/>
        </p:nvSpPr>
        <p:spPr>
          <a:xfrm rot="1325184">
            <a:off x="4785071" y="3293550"/>
            <a:ext cx="528723" cy="21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" name="Прямоугольник 17"/>
          <p:cNvSpPr/>
          <p:nvPr/>
        </p:nvSpPr>
        <p:spPr>
          <a:xfrm>
            <a:off x="10886871" y="6250798"/>
            <a:ext cx="1305129" cy="6072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п. 1 Роз’яснень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508468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4882" y="403468"/>
            <a:ext cx="6602132" cy="263897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Декларування - 2022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296060" y="1010699"/>
            <a:ext cx="8719986" cy="6240170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342900" indent="106363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r>
              <a:rPr lang="uk-UA" sz="27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Строки подання декларацій та звітний період:</a:t>
            </a:r>
          </a:p>
          <a:p>
            <a:pPr marL="257175">
              <a:tabLst>
                <a:tab pos="135731" algn="l"/>
              </a:tabLst>
              <a:defRPr/>
            </a:pPr>
            <a:r>
              <a:rPr lang="uk-UA" sz="24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							</a:t>
            </a:r>
          </a:p>
          <a:p>
            <a:pPr marL="2597150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r>
              <a:rPr lang="uk-UA" sz="21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з 1 січня до 31 березня (включно) 2022 року;</a:t>
            </a:r>
          </a:p>
          <a:p>
            <a:pPr marL="2597150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r>
              <a:rPr lang="uk-UA" sz="21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за період з 01 січня до 31 грудня 2021 року</a:t>
            </a:r>
          </a:p>
          <a:p>
            <a:pPr marL="2597150" indent="-173038">
              <a:tabLst>
                <a:tab pos="135731" algn="l"/>
              </a:tabLst>
              <a:defRPr/>
            </a:pPr>
            <a:endParaRPr lang="uk-UA" sz="24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2597150" indent="-173038">
              <a:tabLst>
                <a:tab pos="135731" algn="l"/>
              </a:tabLst>
              <a:defRPr/>
            </a:pPr>
            <a:endParaRPr lang="uk-UA" sz="24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2597150" indent="-173038">
              <a:tabLst>
                <a:tab pos="135731" algn="l"/>
              </a:tabLst>
              <a:defRPr/>
            </a:pPr>
            <a:endParaRPr lang="uk-UA" sz="12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2597150" indent="-173038"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2597150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r>
              <a:rPr lang="uk-UA" sz="21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не пізніше 30 календарних днів з дня звільнення (відлік строку подання декларації починається з дня, наступного за днем звільнення);</a:t>
            </a:r>
          </a:p>
          <a:p>
            <a:pPr marL="2597150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r>
              <a:rPr lang="uk-UA" sz="21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за період, не охоплений раніше поданими деклараціями</a:t>
            </a:r>
          </a:p>
          <a:p>
            <a:pPr marL="257175" indent="-257175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endParaRPr lang="uk-UA" sz="24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257175" indent="-257175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endParaRPr lang="uk-UA" sz="21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algn="just">
              <a:tabLst>
                <a:tab pos="135731" algn="l"/>
              </a:tabLst>
              <a:defRPr/>
            </a:pPr>
            <a:endParaRPr lang="uk-UA" sz="21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536972" indent="-536972" algn="just">
              <a:tabLst>
                <a:tab pos="135731" algn="l"/>
                <a:tab pos="271463" algn="l"/>
              </a:tabLst>
              <a:defRPr/>
            </a:pPr>
            <a:r>
              <a:rPr lang="uk-UA" sz="30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 </a:t>
            </a:r>
            <a:endParaRPr lang="ru-RU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198835" defTabSz="342900">
              <a:defRPr/>
            </a:pPr>
            <a:endParaRPr lang="ru-RU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87042" y="2582382"/>
            <a:ext cx="3925018" cy="580231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1463" indent="-271463" algn="just">
              <a:defRPr/>
            </a:pPr>
            <a:r>
              <a:rPr lang="uk-UA" sz="2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! </a:t>
            </a:r>
            <a:r>
              <a:rPr lang="uk-UA" sz="1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Декларанти, які призначаються на посади в період з 01 січня по 31 березня, подають щорічну декларацію</a:t>
            </a:r>
            <a:endParaRPr lang="uk-UA" sz="2400" b="1" dirty="0">
              <a:ln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algn="ctr">
              <a:defRPr/>
            </a:pPr>
            <a:endParaRPr lang="ru-RU" sz="1350" dirty="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1715" y="1739523"/>
            <a:ext cx="2094767" cy="722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щ</a:t>
            </a:r>
            <a:r>
              <a:rPr lang="uk-UA" sz="1600" dirty="0" err="1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орічна</a:t>
            </a: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 декларація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1715" y="3956848"/>
            <a:ext cx="2094767" cy="722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д</a:t>
            </a:r>
            <a:r>
              <a:rPr lang="uk-UA" sz="1600" dirty="0" err="1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екларація</a:t>
            </a: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 при звільненні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87042" y="5602728"/>
            <a:ext cx="4822166" cy="580231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1463" indent="-271463" algn="just">
              <a:defRPr/>
            </a:pPr>
            <a:r>
              <a:rPr lang="uk-UA" sz="2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! </a:t>
            </a:r>
            <a:r>
              <a:rPr lang="uk-UA" sz="1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Декларанти, які звільняються з посад у період з 01 січня </a:t>
            </a:r>
            <a:br>
              <a:rPr lang="uk-UA" sz="1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</a:br>
            <a:r>
              <a:rPr lang="uk-UA" sz="1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по 31 березня, подають щорічну декларацію та декларацію </a:t>
            </a:r>
            <a:br>
              <a:rPr lang="uk-UA" sz="1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</a:br>
            <a:r>
              <a:rPr lang="uk-UA" sz="1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при звільненні</a:t>
            </a:r>
            <a:endParaRPr lang="uk-UA" sz="2400" b="1" dirty="0">
              <a:ln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algn="ctr">
              <a:defRPr/>
            </a:pPr>
            <a:endParaRPr lang="ru-RU" sz="1350" dirty="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886871" y="6250798"/>
            <a:ext cx="1305129" cy="6072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 err="1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п.п</a:t>
            </a: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. 1, 4 Роз’яснень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09656365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8399" y="31900"/>
            <a:ext cx="6602132" cy="263897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Декларування - 2022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26106" y="659098"/>
            <a:ext cx="8719986" cy="582467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342900" indent="106363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r>
              <a:rPr lang="uk-UA" sz="27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Нові підрозділи декларації:</a:t>
            </a:r>
            <a:endParaRPr lang="uk-UA" sz="21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1612900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r>
              <a:rPr lang="uk-UA" sz="21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«для ідентифікації за межами України» - розділ 2.1</a:t>
            </a:r>
          </a:p>
          <a:p>
            <a:pPr marL="1612900" indent="-173038" algn="just">
              <a:tabLst>
                <a:tab pos="135731" algn="l"/>
              </a:tabLst>
              <a:defRPr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			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(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написання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 латиницею ПІБ у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документі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,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який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 </a:t>
            </a:r>
            <a:r>
              <a:rPr lang="ru-RU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посвідчує</a:t>
            </a:r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 особу)</a:t>
            </a:r>
            <a:endParaRPr lang="uk-UA" sz="1400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ea typeface="Malgun Gothic" panose="020B0503020000020004" pitchFamily="34" charset="-127"/>
            </a:endParaRPr>
          </a:p>
          <a:p>
            <a:pPr marL="1612900" indent="-173038" algn="just"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1612900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r>
              <a:rPr lang="uk-UA" sz="21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«</a:t>
            </a:r>
            <a:r>
              <a:rPr lang="uk-UA" sz="2100" b="1" dirty="0" err="1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криптовалюта</a:t>
            </a:r>
            <a:r>
              <a:rPr lang="uk-UA" sz="21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» - розділ 10</a:t>
            </a: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630238" indent="-268288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r>
              <a:rPr lang="uk-UA" sz="27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Інформація про місце роботи декларанта:</a:t>
            </a:r>
          </a:p>
          <a:p>
            <a:pPr marL="630238" indent="-268288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630238" indent="-268288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630238" indent="-268288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856038" algn="just">
              <a:tabLst>
                <a:tab pos="135731" algn="l"/>
              </a:tabLst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примітка до ст. 51-3 Закону України </a:t>
            </a:r>
            <a:b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</a:b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«Про запобігання корупції»;</a:t>
            </a:r>
          </a:p>
          <a:p>
            <a:pPr marL="3856038" algn="just">
              <a:tabLst>
                <a:tab pos="135731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856038" algn="just">
              <a:tabLst>
                <a:tab pos="135731" algn="l"/>
              </a:tabLst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п</a:t>
            </a:r>
            <a:r>
              <a:rPr lang="uk-UA" sz="1600" b="1" dirty="0" err="1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ерелік</a:t>
            </a: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, затверджений рішенням НАЗК </a:t>
            </a:r>
            <a:b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</a:b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від 17.06.2016 № 2;</a:t>
            </a:r>
          </a:p>
          <a:p>
            <a:pPr marL="3856038" algn="just">
              <a:tabLst>
                <a:tab pos="135731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856038" algn="just">
              <a:tabLst>
                <a:tab pos="135731" algn="l"/>
              </a:tabLst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п.37 ч.1 ст.1 Закону України «Про запобігання та протидію легалізації (відмиванню) доходів, одержаних злочинним шляхом, фінансуванню тероризму та фінансуванню розповсюдження зброї масового знищення».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8180" y="3507987"/>
            <a:ext cx="3217653" cy="722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службові особи, які займають відповідальне та особливо відповідальне становище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8180" y="4375000"/>
            <a:ext cx="3217653" cy="722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посади, пов’язані з високим та підвищеним корупційним ризиком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8179" y="5330922"/>
            <a:ext cx="3217653" cy="722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національні публічні діячі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4147905" y="5582340"/>
            <a:ext cx="378086" cy="21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Стрелка вправо 13"/>
          <p:cNvSpPr/>
          <p:nvPr/>
        </p:nvSpPr>
        <p:spPr>
          <a:xfrm>
            <a:off x="4147905" y="4680911"/>
            <a:ext cx="378086" cy="21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5" name="Стрелка вправо 14"/>
          <p:cNvSpPr/>
          <p:nvPr/>
        </p:nvSpPr>
        <p:spPr>
          <a:xfrm>
            <a:off x="4147905" y="3852724"/>
            <a:ext cx="378086" cy="21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404996857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4663" y="258092"/>
            <a:ext cx="6602132" cy="263897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Декларування - 2022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96710" y="1030035"/>
            <a:ext cx="8719986" cy="4847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342900" indent="106363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r>
              <a:rPr lang="uk-UA" sz="27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Відомості про місце проживання декларанта: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532518"/>
              </p:ext>
            </p:extLst>
          </p:nvPr>
        </p:nvGraphicFramePr>
        <p:xfrm>
          <a:off x="941767" y="1778502"/>
          <a:ext cx="4110436" cy="4472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9777">
                  <a:extLst>
                    <a:ext uri="{9D8B030D-6E8A-4147-A177-3AD203B41FA5}">
                      <a16:colId xmlns:a16="http://schemas.microsoft.com/office/drawing/2014/main" val="2366904182"/>
                    </a:ext>
                  </a:extLst>
                </a:gridCol>
                <a:gridCol w="2170659">
                  <a:extLst>
                    <a:ext uri="{9D8B030D-6E8A-4147-A177-3AD203B41FA5}">
                      <a16:colId xmlns:a16="http://schemas.microsoft.com/office/drawing/2014/main" val="561281895"/>
                    </a:ext>
                  </a:extLst>
                </a:gridCol>
              </a:tblGrid>
              <a:tr h="379561">
                <a:tc gridSpan="2">
                  <a:txBody>
                    <a:bodyPr/>
                    <a:lstStyle/>
                    <a:p>
                      <a:pPr algn="ctr"/>
                      <a:r>
                        <a:rPr lang="uk-UA" u="sng" dirty="0" smtClean="0"/>
                        <a:t>м. Харків</a:t>
                      </a:r>
                      <a:endParaRPr lang="ru-RU" u="sng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3813608"/>
                  </a:ext>
                </a:extLst>
              </a:tr>
              <a:tr h="379561"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область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Харківська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2808723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район в області</a:t>
                      </a:r>
                      <a:endParaRPr lang="ru-RU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Харківський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1008051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територіальна громада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Харківська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7843751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тип населеного пункту</a:t>
                      </a:r>
                      <a:endParaRPr lang="ru-RU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місто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7722583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населений пункт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Харків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0694061"/>
                  </a:ext>
                </a:extLst>
              </a:tr>
              <a:tr h="66146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район у місті</a:t>
                      </a:r>
                      <a:endParaRPr lang="ru-RU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Шевченківський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5485476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тип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проспект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9418471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назва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Перемоги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8087535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222601"/>
              </p:ext>
            </p:extLst>
          </p:nvPr>
        </p:nvGraphicFramePr>
        <p:xfrm>
          <a:off x="5579903" y="1778502"/>
          <a:ext cx="4110436" cy="4450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9777">
                  <a:extLst>
                    <a:ext uri="{9D8B030D-6E8A-4147-A177-3AD203B41FA5}">
                      <a16:colId xmlns:a16="http://schemas.microsoft.com/office/drawing/2014/main" val="2366904182"/>
                    </a:ext>
                  </a:extLst>
                </a:gridCol>
                <a:gridCol w="2170659">
                  <a:extLst>
                    <a:ext uri="{9D8B030D-6E8A-4147-A177-3AD203B41FA5}">
                      <a16:colId xmlns:a16="http://schemas.microsoft.com/office/drawing/2014/main" val="561281895"/>
                    </a:ext>
                  </a:extLst>
                </a:gridCol>
              </a:tblGrid>
              <a:tr h="379561">
                <a:tc gridSpan="2">
                  <a:txBody>
                    <a:bodyPr/>
                    <a:lstStyle/>
                    <a:p>
                      <a:pPr algn="ctr"/>
                      <a:r>
                        <a:rPr lang="uk-UA" u="sng" dirty="0" smtClean="0"/>
                        <a:t>інший населений пункт</a:t>
                      </a:r>
                      <a:endParaRPr lang="ru-RU" u="sng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6544504"/>
                  </a:ext>
                </a:extLst>
              </a:tr>
              <a:tr h="379561"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область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Харківська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2808723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район в області</a:t>
                      </a:r>
                      <a:endParaRPr lang="ru-RU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Чугуївський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1008051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територіальна громада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Зміївська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7843751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тип населеного пункту</a:t>
                      </a:r>
                      <a:endParaRPr lang="ru-RU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село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7722583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населений пункт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Безпалівка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0694061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район у місті</a:t>
                      </a:r>
                      <a:endParaRPr lang="ru-RU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не застосовується</a:t>
                      </a:r>
                      <a:endParaRPr lang="ru-RU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5485476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тип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вулиця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9418471"/>
                  </a:ext>
                </a:extLst>
              </a:tr>
              <a:tr h="37715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назва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Садова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8087535"/>
                  </a:ext>
                </a:extLst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10886871" y="6250798"/>
            <a:ext cx="1305129" cy="6072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п. 55 Роз’яснень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928319493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5048" y="218768"/>
            <a:ext cx="6602132" cy="263897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Декларування - 2022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46206" y="937426"/>
            <a:ext cx="6911176" cy="420884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342900" indent="106363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r>
              <a:rPr lang="uk-UA" sz="27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Об’єкти нерухомості:</a:t>
            </a:r>
            <a:endParaRPr lang="uk-UA" sz="21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896938" indent="-180975" algn="just">
              <a:buFont typeface="Wingdings" panose="05000000000000000000" pitchFamily="2" charset="2"/>
              <a:buChar char="ü"/>
              <a:tabLst>
                <a:tab pos="135731" algn="l"/>
              </a:tabLst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зазначення житла, в якому зареєстрований декларант (фактично проживає в іншому приміщенні)</a:t>
            </a: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542925" algn="just"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534988" algn="just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indent="2062163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indent="2062163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630238" indent="85725" algn="just">
              <a:tabLst>
                <a:tab pos="135731" algn="l"/>
              </a:tabLst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								</a:t>
            </a:r>
            <a:endParaRPr lang="uk-UA" sz="12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70274" y="2755122"/>
            <a:ext cx="4094720" cy="10570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р</a:t>
            </a:r>
            <a:r>
              <a:rPr lang="uk-UA" sz="1600" b="1" dirty="0" err="1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еєстрація</a:t>
            </a: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 в житлі, яке належить на праві власності, користування тощо</a:t>
            </a:r>
          </a:p>
          <a:p>
            <a:pPr algn="ctr" defTabSz="342900"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за письмовим договором, усною домовленістю тощо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70274" y="4227802"/>
            <a:ext cx="4094720" cy="578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р</a:t>
            </a:r>
            <a:r>
              <a:rPr lang="uk-UA" sz="1600" b="1" dirty="0" err="1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еєстрація</a:t>
            </a: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 в житлі, що підлягає приватизації  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5456114" y="3173711"/>
            <a:ext cx="357257" cy="21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  <a:latin typeface="Trebuchet MS" panose="020B0603020202020204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072318"/>
              </p:ext>
            </p:extLst>
          </p:nvPr>
        </p:nvGraphicFramePr>
        <p:xfrm>
          <a:off x="6592811" y="2799198"/>
          <a:ext cx="2915728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5728">
                  <a:extLst>
                    <a:ext uri="{9D8B030D-6E8A-4147-A177-3AD203B41FA5}">
                      <a16:colId xmlns:a16="http://schemas.microsoft.com/office/drawing/2014/main" val="27565858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5731" algn="l"/>
                        </a:tabLst>
                        <a:defRPr/>
                      </a:pPr>
                      <a:r>
                        <a:rPr lang="uk-UA" sz="1200" b="1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latin typeface="+mn-lt"/>
                        </a:rPr>
                        <a:t>т</a:t>
                      </a:r>
                      <a:r>
                        <a:rPr kumimoji="0" lang="uk-UA" sz="1200" b="1" i="0" u="none" strike="noStrike" kern="1200" cap="none" spc="0" normalizeH="0" baseline="0" noProof="0" dirty="0" err="1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ип</a:t>
                      </a:r>
                      <a:r>
                        <a:rPr kumimoji="0" lang="uk-UA" sz="12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права: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5731" algn="l"/>
                        </a:tabLst>
                        <a:defRPr/>
                      </a:pPr>
                      <a:r>
                        <a:rPr kumimoji="0" lang="uk-UA" sz="12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«власність»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5731" algn="l"/>
                        </a:tabLst>
                        <a:defRPr/>
                      </a:pPr>
                      <a:r>
                        <a:rPr kumimoji="0" lang="uk-UA" sz="12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або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5731" algn="l"/>
                        </a:tabLst>
                        <a:defRPr/>
                      </a:pPr>
                      <a:r>
                        <a:rPr kumimoji="0" lang="uk-UA" sz="12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«оренда»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5731" algn="l"/>
                        </a:tabLst>
                        <a:defRPr/>
                      </a:pPr>
                      <a:r>
                        <a:rPr lang="uk-UA" sz="1200" b="1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latin typeface="+mn-lt"/>
                        </a:rPr>
                        <a:t>а</a:t>
                      </a:r>
                      <a:r>
                        <a:rPr kumimoji="0" lang="uk-UA" sz="12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бо</a:t>
                      </a:r>
                      <a:r>
                        <a:rPr kumimoji="0" lang="uk-UA" sz="1200" b="1" i="0" u="none" strike="noStrike" kern="1200" cap="none" spc="0" normalizeH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5731" algn="l"/>
                        </a:tabLst>
                        <a:defRPr/>
                      </a:pPr>
                      <a:r>
                        <a:rPr kumimoji="0" lang="uk-UA" sz="12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«інше право користування»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38372"/>
                  </a:ext>
                </a:extLst>
              </a:tr>
            </a:tbl>
          </a:graphicData>
        </a:graphic>
      </p:graphicFrame>
      <p:sp>
        <p:nvSpPr>
          <p:cNvPr id="21" name="Стрелка вправо 20"/>
          <p:cNvSpPr/>
          <p:nvPr/>
        </p:nvSpPr>
        <p:spPr>
          <a:xfrm>
            <a:off x="5453107" y="4387446"/>
            <a:ext cx="357257" cy="21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165276" y="5406766"/>
            <a:ext cx="4099717" cy="578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р</a:t>
            </a:r>
            <a:r>
              <a:rPr lang="uk-UA" sz="1600" b="1" dirty="0" err="1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еєстрація</a:t>
            </a: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 в службовому житлі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5510485" y="5566057"/>
            <a:ext cx="357257" cy="2198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  <a:latin typeface="Trebuchet MS" panose="020B0603020202020204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515204"/>
              </p:ext>
            </p:extLst>
          </p:nvPr>
        </p:nvGraphicFramePr>
        <p:xfrm>
          <a:off x="6640325" y="4716084"/>
          <a:ext cx="286821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8214">
                  <a:extLst>
                    <a:ext uri="{9D8B030D-6E8A-4147-A177-3AD203B41FA5}">
                      <a16:colId xmlns:a16="http://schemas.microsoft.com/office/drawing/2014/main" val="2756585844"/>
                    </a:ext>
                  </a:extLst>
                </a:gridCol>
              </a:tblGrid>
              <a:tr h="62545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5731" algn="l"/>
                        </a:tabLst>
                        <a:defRPr/>
                      </a:pPr>
                      <a:r>
                        <a:rPr lang="uk-UA" sz="1200" b="1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latin typeface="+mn-lt"/>
                        </a:rPr>
                        <a:t>т</a:t>
                      </a:r>
                      <a:r>
                        <a:rPr kumimoji="0" lang="uk-UA" sz="1200" b="1" i="0" u="none" strike="noStrike" kern="1200" cap="none" spc="0" normalizeH="0" baseline="0" noProof="0" dirty="0" err="1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ип</a:t>
                      </a:r>
                      <a:r>
                        <a:rPr kumimoji="0" lang="uk-UA" sz="12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права: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5731" algn="l"/>
                        </a:tabLst>
                        <a:defRPr/>
                      </a:pPr>
                      <a:r>
                        <a:rPr kumimoji="0" lang="uk-UA" sz="12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«інше право користування»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5731" algn="l"/>
                        </a:tabLst>
                        <a:defRPr/>
                      </a:pPr>
                      <a:r>
                        <a:rPr kumimoji="0" lang="uk-UA" sz="12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«право на проживання»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38372"/>
                  </a:ext>
                </a:extLst>
              </a:tr>
            </a:tbl>
          </a:graphicData>
        </a:graphic>
      </p:graphicFrame>
      <p:sp>
        <p:nvSpPr>
          <p:cNvPr id="4" name="Правая фигурная скобка 3"/>
          <p:cNvSpPr/>
          <p:nvPr/>
        </p:nvSpPr>
        <p:spPr>
          <a:xfrm>
            <a:off x="6099094" y="4290409"/>
            <a:ext cx="390259" cy="1495495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886871" y="6250798"/>
            <a:ext cx="1305129" cy="6072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п. 78 Роз’яснень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012024376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7565" y="54648"/>
            <a:ext cx="6602132" cy="263897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Декларування - 2022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7238" y="391590"/>
            <a:ext cx="8719986" cy="440889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342900" indent="106363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r>
              <a:rPr lang="uk-UA" sz="27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Об’єкти нерухомості</a:t>
            </a:r>
            <a:r>
              <a:rPr lang="uk-UA" sz="2700" b="1" dirty="0" smtClean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:</a:t>
            </a:r>
            <a:endParaRPr lang="uk-UA" sz="12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628650" indent="1588">
              <a:buFont typeface="Wingdings" panose="05000000000000000000" pitchFamily="2" charset="2"/>
              <a:buChar char="ü"/>
              <a:tabLst>
                <a:tab pos="135731" algn="l"/>
              </a:tabLst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зазначення вартості</a:t>
            </a:r>
          </a:p>
          <a:p>
            <a:pPr marL="342900" indent="106363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endParaRPr lang="uk-UA" sz="21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534988" algn="just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indent="2062163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361950" indent="2062163" algn="ctr">
              <a:tabLst>
                <a:tab pos="134938" algn="l"/>
                <a:tab pos="449263" algn="l"/>
              </a:tabLst>
              <a:defRPr/>
            </a:pPr>
            <a:endParaRPr lang="uk-UA" sz="16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630238" indent="85725" algn="just">
              <a:tabLst>
                <a:tab pos="135731" algn="l"/>
              </a:tabLst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								</a:t>
            </a:r>
            <a:endParaRPr lang="uk-UA" sz="12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006010"/>
              </p:ext>
            </p:extLst>
          </p:nvPr>
        </p:nvGraphicFramePr>
        <p:xfrm>
          <a:off x="954657" y="1284384"/>
          <a:ext cx="9144000" cy="5573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1936">
                  <a:extLst>
                    <a:ext uri="{9D8B030D-6E8A-4147-A177-3AD203B41FA5}">
                      <a16:colId xmlns:a16="http://schemas.microsoft.com/office/drawing/2014/main" val="3371677828"/>
                    </a:ext>
                  </a:extLst>
                </a:gridCol>
                <a:gridCol w="7192064">
                  <a:extLst>
                    <a:ext uri="{9D8B030D-6E8A-4147-A177-3AD203B41FA5}">
                      <a16:colId xmlns:a16="http://schemas.microsoft.com/office/drawing/2014/main" val="1099603401"/>
                    </a:ext>
                  </a:extLst>
                </a:gridCol>
              </a:tblGrid>
              <a:tr h="322826">
                <a:tc>
                  <a:txBody>
                    <a:bodyPr/>
                    <a:lstStyle/>
                    <a:p>
                      <a:pPr algn="ctr"/>
                      <a:r>
                        <a:rPr kumimoji="0" lang="uk-UA" sz="16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Набуття права власності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Вартість</a:t>
                      </a:r>
                      <a:endParaRPr lang="ru-RU" sz="16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8531209"/>
                  </a:ext>
                </a:extLst>
              </a:tr>
              <a:tr h="666336">
                <a:tc>
                  <a:txBody>
                    <a:bodyPr/>
                    <a:lstStyle/>
                    <a:p>
                      <a:r>
                        <a:rPr kumimoji="0" lang="uk-UA" sz="16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приватизація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відносна вартість, зазначена в свідоцтві про право власності, не зазначається;</a:t>
                      </a:r>
                    </a:p>
                    <a:p>
                      <a:pPr algn="just"/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якщо оцінка в період до 31.12.2021 не проводилась         позначка «не застосовується»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431022"/>
                  </a:ext>
                </a:extLst>
              </a:tr>
              <a:tr h="666336">
                <a:tc>
                  <a:txBody>
                    <a:bodyPr/>
                    <a:lstStyle/>
                    <a:p>
                      <a:r>
                        <a:rPr kumimoji="0" lang="uk-UA" sz="16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договір купівлі - продажу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arenR"/>
                      </a:pP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вартість оцінки при укладенні договору          позначка «це вартість за останньою грошовою оцінкою»;</a:t>
                      </a:r>
                    </a:p>
                    <a:p>
                      <a:pPr marL="342900" indent="-342900">
                        <a:buFont typeface="+mj-lt"/>
                        <a:buAutoNum type="arabicParenR"/>
                      </a:pPr>
                      <a:endParaRPr kumimoji="0" lang="uk-UA" sz="1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Malgun Gothic" panose="020B0503020000020004" pitchFamily="34" charset="-127"/>
                        <a:cs typeface="+mn-cs"/>
                      </a:endParaRP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2) вартість, зазначена в договорі, якщо оцінка не </a:t>
                      </a:r>
                      <a:b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</a:b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проводилась, </a:t>
                      </a:r>
                    </a:p>
                    <a:p>
                      <a:pPr marL="361950" indent="0" algn="just">
                        <a:buFont typeface="+mj-lt"/>
                        <a:buNone/>
                      </a:pP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або 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вартість, зазначена в електронній автоматичній довідці </a:t>
                      </a:r>
                      <a:b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</a:b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про оціночну вартість,     позначка «це вартість на дату </a:t>
                      </a:r>
                      <a:b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</a:b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набуття права»   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3153239"/>
                  </a:ext>
                </a:extLst>
              </a:tr>
              <a:tr h="666336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i="0" u="none" strike="noStrike" kern="1200" cap="none" spc="0" normalizeH="0" baseline="0" noProof="0" dirty="0" smtClean="0">
                          <a:ln/>
                          <a:pattFill prst="dkUpDiag">
                            <a:fgClr>
                              <a:prstClr val="white">
                                <a:lumMod val="50000"/>
                              </a:prstClr>
                            </a:fgClr>
                            <a:bgClr>
                              <a:prstClr val="black">
                                <a:lumMod val="75000"/>
                                <a:lumOff val="25000"/>
                              </a:prstClr>
                            </a:bgClr>
                          </a:pattFill>
                          <a:effectLst>
                            <a:outerShdw blurRad="38100" dist="19050" dir="2700000" algn="tl" rotWithShape="0">
                              <a:prstClr val="black">
                                <a:lumMod val="50000"/>
                                <a:alpha val="40000"/>
                              </a:prst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договір дарування, спадщина</a:t>
                      </a:r>
                      <a:endParaRPr lang="ru-RU" sz="1600" dirty="0" smtClean="0"/>
                    </a:p>
                    <a:p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оцінка не проводилась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податок не сплачувався          позначка «не застосовується»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вартість в договорі чи </a:t>
                      </a:r>
                    </a:p>
                    <a:p>
                      <a:pPr marL="0" indent="266700" algn="just">
                        <a:buFont typeface="Wingdings" panose="05000000000000000000" pitchFamily="2" charset="2"/>
                        <a:buNone/>
                      </a:pP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свідоцтві не зазначена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898831"/>
                  </a:ext>
                </a:extLst>
              </a:tr>
              <a:tr h="666336"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оцінка проводилась                        позначка «це вартість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§"/>
                      </a:pPr>
                      <a:r>
                        <a:rPr kumimoji="0" lang="uk-UA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Malgun Gothic" panose="020B0503020000020004" pitchFamily="34" charset="-127"/>
                          <a:cs typeface="+mn-cs"/>
                        </a:rPr>
                        <a:t>податок сплачувався               за останньою грошовою оцінкою»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681923"/>
                  </a:ext>
                </a:extLst>
              </a:tr>
            </a:tbl>
          </a:graphicData>
        </a:graphic>
      </p:graphicFrame>
      <p:sp>
        <p:nvSpPr>
          <p:cNvPr id="14" name="Стрелка вправо 13"/>
          <p:cNvSpPr/>
          <p:nvPr/>
        </p:nvSpPr>
        <p:spPr>
          <a:xfrm>
            <a:off x="7972845" y="2983487"/>
            <a:ext cx="415857" cy="2054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5765320" y="4668121"/>
            <a:ext cx="415857" cy="2054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8273874" y="2421252"/>
            <a:ext cx="415857" cy="2054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0619111" y="-18824"/>
            <a:ext cx="1572889" cy="6072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 err="1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п.п</a:t>
            </a: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. 61, 63, 66 Роз’яснень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5738545" y="5434918"/>
            <a:ext cx="415857" cy="2054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5673305" y="6430418"/>
            <a:ext cx="415857" cy="2054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90987759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8399" y="31900"/>
            <a:ext cx="6602132" cy="263897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Декларування - 2022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86492" y="775894"/>
            <a:ext cx="8716942" cy="577850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342900" indent="106363" algn="just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r>
              <a:rPr lang="uk-UA" sz="27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Квартири, які будуються в багатоквартирному будинку (право власності на квартиру </a:t>
            </a:r>
            <a:br>
              <a:rPr lang="uk-UA" sz="27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</a:br>
            <a:r>
              <a:rPr lang="uk-UA" sz="27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не зареєстроване):</a:t>
            </a: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 algn="just">
              <a:buFont typeface="Wingdings" panose="05000000000000000000" pitchFamily="2" charset="2"/>
              <a:buChar char="§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542925" algn="just"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542925" algn="just"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542925" algn="just"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542925" algn="just">
              <a:tabLst>
                <a:tab pos="135731" algn="l"/>
              </a:tabLst>
              <a:defRPr/>
            </a:pPr>
            <a:r>
              <a:rPr lang="uk-UA" sz="24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						+</a:t>
            </a:r>
          </a:p>
          <a:p>
            <a:pPr marL="542925" algn="just"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542925" algn="just"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1182688" algn="just">
              <a:tabLst>
                <a:tab pos="135731" algn="l"/>
              </a:tabLst>
              <a:defRPr/>
            </a:pPr>
            <a:endParaRPr lang="ru-RU" sz="14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/>
              <a:ea typeface="Malgun Gothic" panose="020B0503020000020004" pitchFamily="34" charset="-127"/>
            </a:endParaRPr>
          </a:p>
          <a:p>
            <a:pPr marL="1182688" indent="249238" algn="just">
              <a:buFont typeface="Wingdings" panose="05000000000000000000" pitchFamily="2" charset="2"/>
              <a:buChar char="ü"/>
              <a:tabLst>
                <a:tab pos="135731" algn="l"/>
              </a:tabLst>
              <a:defRPr/>
            </a:pPr>
            <a:r>
              <a:rPr lang="ru-RU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д</a:t>
            </a:r>
            <a:r>
              <a:rPr lang="ru-RU" sz="1400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оговір</a:t>
            </a:r>
            <a:r>
              <a:rPr lang="ru-RU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 про участь у </a:t>
            </a:r>
            <a:r>
              <a:rPr lang="ru-RU" sz="1400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фонді</a:t>
            </a:r>
            <a:r>
              <a:rPr lang="ru-RU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фінаснування</a:t>
            </a:r>
            <a:r>
              <a:rPr lang="ru-RU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будівництва</a:t>
            </a:r>
            <a:r>
              <a:rPr lang="ru-RU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;</a:t>
            </a:r>
          </a:p>
          <a:p>
            <a:pPr marL="1182688" indent="249238" algn="just">
              <a:buFont typeface="Wingdings" panose="05000000000000000000" pitchFamily="2" charset="2"/>
              <a:buChar char="ü"/>
              <a:tabLst>
                <a:tab pos="135731" algn="l"/>
              </a:tabLst>
              <a:defRPr/>
            </a:pPr>
            <a:r>
              <a:rPr lang="uk-UA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ea typeface="Malgun Gothic" panose="020B0503020000020004" pitchFamily="34" charset="-127"/>
              </a:rPr>
              <a:t>договір купівлі-продажу майнових прав</a:t>
            </a:r>
            <a:endParaRPr lang="uk-UA" sz="1400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  <a:ea typeface="Malgun Gothic" panose="020B0503020000020004" pitchFamily="34" charset="-127"/>
            </a:endParaRPr>
          </a:p>
          <a:p>
            <a:pPr marL="1612900" indent="-173038" algn="just"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1182688" indent="249238" algn="just">
              <a:buFont typeface="Wingdings" panose="05000000000000000000" pitchFamily="2" charset="2"/>
              <a:buChar char="ü"/>
              <a:tabLst>
                <a:tab pos="135731" algn="l"/>
              </a:tabLst>
              <a:defRPr/>
            </a:pPr>
            <a:r>
              <a:rPr lang="ru-RU" sz="1400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попередній</a:t>
            </a:r>
            <a:r>
              <a:rPr lang="ru-RU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договір</a:t>
            </a:r>
            <a:r>
              <a:rPr lang="ru-RU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 про </a:t>
            </a:r>
            <a:r>
              <a:rPr lang="ru-RU" sz="1400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зобов’язання</a:t>
            </a:r>
            <a:r>
              <a:rPr lang="ru-RU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укласти</a:t>
            </a:r>
            <a:r>
              <a:rPr lang="ru-RU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основний</a:t>
            </a:r>
            <a:r>
              <a:rPr lang="ru-RU" sz="14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algun Gothic" panose="020B0503020000020004" pitchFamily="34" charset="-127"/>
              </a:rPr>
              <a:t>договір</a:t>
            </a:r>
            <a:endParaRPr lang="ru-RU" sz="14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Malgun Gothic" panose="020B0503020000020004" pitchFamily="34" charset="-127"/>
            </a:endParaRPr>
          </a:p>
          <a:p>
            <a:pPr marL="1182688" algn="just">
              <a:tabLst>
                <a:tab pos="135731" algn="l"/>
              </a:tabLst>
              <a:defRPr/>
            </a:pPr>
            <a:endParaRPr lang="uk-UA" sz="1400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ea typeface="Malgun Gothic" panose="020B0503020000020004" pitchFamily="34" charset="-127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715963" indent="-173038">
              <a:tabLst>
                <a:tab pos="135731" algn="l"/>
              </a:tabLst>
              <a:defRPr/>
            </a:pPr>
            <a:endParaRPr lang="uk-UA" sz="10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630238" indent="-268288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630238" indent="-268288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marL="630238" indent="-268288">
              <a:buFont typeface="Wingdings" panose="05000000000000000000" pitchFamily="2" charset="2"/>
              <a:buChar char="Ø"/>
              <a:tabLst>
                <a:tab pos="135731" algn="l"/>
              </a:tabLst>
              <a:defRPr/>
            </a:pPr>
            <a:endParaRPr lang="uk-UA" sz="800" b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08400" y="3015679"/>
            <a:ext cx="6011293" cy="3268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tabLst>
                <a:tab pos="135731" algn="l"/>
              </a:tabLst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розділ 14 «Видатки та правочини суб’єкта декларування»</a:t>
            </a:r>
            <a:endParaRPr lang="uk-UA" sz="1600" b="1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ea typeface="Malgun Gothic" panose="020B0503020000020004" pitchFamily="34" charset="-127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008400" y="4478555"/>
            <a:ext cx="6011293" cy="4985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tabLst>
                <a:tab pos="135731" algn="l"/>
              </a:tabLst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розділ 14 «Видатки та правочини суб’єкта декларування»</a:t>
            </a:r>
            <a:endParaRPr lang="uk-UA" sz="1600" b="1" i="1" dirty="0">
              <a:ln/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ea typeface="Malgun Gothic" panose="020B0503020000020004" pitchFamily="34" charset="-127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081598" y="3398391"/>
            <a:ext cx="2491512" cy="96592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1463" indent="-271463" algn="just">
              <a:defRPr/>
            </a:pPr>
            <a:r>
              <a:rPr lang="uk-UA" sz="2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! </a:t>
            </a:r>
            <a:r>
              <a:rPr lang="uk-UA" sz="1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Кошти передані у фонд фінансування будівництва відображаються в розділі 12 «Грошові активи»</a:t>
            </a:r>
          </a:p>
          <a:p>
            <a:pPr algn="ctr">
              <a:defRPr/>
            </a:pPr>
            <a:endParaRPr lang="ru-RU" sz="1350" dirty="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08399" y="5749424"/>
            <a:ext cx="2150853" cy="659741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1463" indent="-271463" algn="just">
              <a:defRPr/>
            </a:pPr>
            <a:r>
              <a:rPr lang="uk-UA" sz="2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! </a:t>
            </a:r>
            <a:r>
              <a:rPr lang="uk-UA" sz="11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latin typeface="Trebuchet MS" panose="020B0603020202020204"/>
              </a:rPr>
              <a:t>Договори декларуємо, якщо їх ціна       50 ПМ</a:t>
            </a:r>
            <a:endParaRPr lang="uk-UA" sz="2400" b="1" dirty="0">
              <a:ln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Trebuchet MS" panose="020B0603020202020204"/>
            </a:endParaRPr>
          </a:p>
          <a:p>
            <a:pPr algn="ctr">
              <a:defRPr/>
            </a:pPr>
            <a:endParaRPr lang="ru-RU" sz="1350" dirty="0">
              <a:solidFill>
                <a:prstClr val="white"/>
              </a:solidFill>
              <a:latin typeface="Trebuchet MS" panose="020B0603020202020204"/>
            </a:endParaRPr>
          </a:p>
        </p:txBody>
      </p:sp>
      <p:sp>
        <p:nvSpPr>
          <p:cNvPr id="3" name="Шеврон 2"/>
          <p:cNvSpPr/>
          <p:nvPr/>
        </p:nvSpPr>
        <p:spPr>
          <a:xfrm>
            <a:off x="3323267" y="6113135"/>
            <a:ext cx="103517" cy="103517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98105" y="2298838"/>
            <a:ext cx="6011293" cy="347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tabLst>
                <a:tab pos="135731" algn="l"/>
              </a:tabLst>
              <a:defRPr/>
            </a:pPr>
            <a:r>
              <a:rPr lang="uk-UA" sz="1600" b="1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</a:rPr>
              <a:t>розділ 4 «Об’єкти незавершеного будівництва»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0682377" y="6250798"/>
            <a:ext cx="1509623" cy="6072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uk-UA" sz="1600" dirty="0" err="1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п.п</a:t>
            </a:r>
            <a:r>
              <a:rPr lang="uk-UA" sz="1600" dirty="0">
                <a:ln w="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/>
              </a:rPr>
              <a:t>. 63.5, 93 Роз’яснень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42859981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2868</TotalTime>
  <Words>960</Words>
  <Application>Microsoft Office PowerPoint</Application>
  <PresentationFormat>Широкоэкранный</PresentationFormat>
  <Paragraphs>269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Malgun Gothic</vt:lpstr>
      <vt:lpstr>Arial</vt:lpstr>
      <vt:lpstr>Calibri</vt:lpstr>
      <vt:lpstr>Trebuchet MS</vt:lpstr>
      <vt:lpstr>Wingdings</vt:lpstr>
      <vt:lpstr>Wingdings 3</vt:lpstr>
      <vt:lpstr>Аспект</vt:lpstr>
      <vt:lpstr>Служба з питань запобігання корупції Харківської міської ради</vt:lpstr>
      <vt:lpstr>Декларування - 2022</vt:lpstr>
      <vt:lpstr>Декларування - 2022</vt:lpstr>
      <vt:lpstr>Декларування - 2022</vt:lpstr>
      <vt:lpstr>Декларування - 2022</vt:lpstr>
      <vt:lpstr>Декларування - 2022</vt:lpstr>
      <vt:lpstr>Декларування - 2022</vt:lpstr>
      <vt:lpstr>Декларування - 2022</vt:lpstr>
      <vt:lpstr>Декларування - 2022</vt:lpstr>
      <vt:lpstr>Декларування - 2022</vt:lpstr>
      <vt:lpstr>Декларування - 2022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Повідомлення про суттєві зміни в майновому стані</dc:title>
  <dc:creator>Elena V. Pavlova</dc:creator>
  <cp:lastModifiedBy>Пользователь Windows</cp:lastModifiedBy>
  <cp:revision>340</cp:revision>
  <cp:lastPrinted>2022-01-25T07:23:17Z</cp:lastPrinted>
  <dcterms:created xsi:type="dcterms:W3CDTF">2019-04-09T08:19:52Z</dcterms:created>
  <dcterms:modified xsi:type="dcterms:W3CDTF">2022-02-18T06:55:39Z</dcterms:modified>
</cp:coreProperties>
</file>