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4" r:id="rId1"/>
  </p:sldMasterIdLst>
  <p:sldIdLst>
    <p:sldId id="288" r:id="rId2"/>
    <p:sldId id="287" r:id="rId3"/>
    <p:sldId id="301" r:id="rId4"/>
    <p:sldId id="302" r:id="rId5"/>
    <p:sldId id="291" r:id="rId6"/>
    <p:sldId id="293" r:id="rId7"/>
    <p:sldId id="294" r:id="rId8"/>
    <p:sldId id="296" r:id="rId9"/>
    <p:sldId id="297" r:id="rId10"/>
    <p:sldId id="298" r:id="rId11"/>
    <p:sldId id="29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9DB"/>
    <a:srgbClr val="FCF7CE"/>
    <a:srgbClr val="EEF9E7"/>
    <a:srgbClr val="D3EEC0"/>
    <a:srgbClr val="FF9966"/>
    <a:srgbClr val="A53010"/>
    <a:srgbClr val="BB4617"/>
    <a:srgbClr val="A50021"/>
    <a:srgbClr val="EB936B"/>
    <a:srgbClr val="E77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3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themeOverride" Target="../theme/themeOverride1.xml"/><Relationship Id="rId6" Type="http://schemas.openxmlformats.org/officeDocument/2006/relationships/package" Target="../embeddings/_____Microsoft_Excel6.xlsx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themeOverride" Target="../theme/themeOverride2.xml"/><Relationship Id="rId6" Type="http://schemas.openxmlformats.org/officeDocument/2006/relationships/package" Target="../embeddings/_____Microsoft_Excel7.xlsx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36467967692314"/>
          <c:y val="2.9926403965651285E-2"/>
          <c:w val="0.57901747512758395"/>
          <c:h val="0.864077669902912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Відкриті торги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92">
              <a:solidFill>
                <a:srgbClr val="000000"/>
              </a:solidFill>
              <a:prstDash val="solid"/>
            </a:ln>
            <a:effectLst>
              <a:glow rad="12700">
                <a:srgbClr val="7030A0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4792ACAB-7C7F-486D-BF6B-54EFD03B4F29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D9-434A-9B0C-29CEBDBE9D5B}"/>
                </c:ext>
              </c:extLst>
            </c:dLbl>
            <c:spPr>
              <a:noFill/>
              <a:ln>
                <a:noFill/>
              </a:ln>
              <a:effectLst>
                <a:glow rad="127000">
                  <a:schemeClr val="bg1"/>
                </a:glo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Вінницька міська рада</c:v>
                </c:pt>
                <c:pt idx="1">
                  <c:v>Запорізька міська рада</c:v>
                </c:pt>
                <c:pt idx="2">
                  <c:v>Львівська міська рада</c:v>
                </c:pt>
                <c:pt idx="3">
                  <c:v>Харківська міська рада</c:v>
                </c:pt>
                <c:pt idx="4">
                  <c:v>Київська міська державна адміністрація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7832</c:v>
                </c:pt>
                <c:pt idx="1">
                  <c:v>8028</c:v>
                </c:pt>
                <c:pt idx="2">
                  <c:v>12077</c:v>
                </c:pt>
                <c:pt idx="3">
                  <c:v>14596</c:v>
                </c:pt>
                <c:pt idx="4">
                  <c:v>26214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D9-434A-9B0C-29CEBDBE9D5B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Спрощені закупівлі</c:v>
                </c:pt>
              </c:strCache>
            </c:strRef>
          </c:tx>
          <c:spPr>
            <a:gradFill>
              <a:gsLst>
                <a:gs pos="23000">
                  <a:schemeClr val="accent4">
                    <a:lumMod val="7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accent4">
                    <a:lumMod val="60000"/>
                    <a:lumOff val="40000"/>
                  </a:schemeClr>
                </a:gs>
                <a:gs pos="52000">
                  <a:schemeClr val="accent4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Вінницька міська рада</c:v>
                </c:pt>
                <c:pt idx="1">
                  <c:v>Запорізька міська рада</c:v>
                </c:pt>
                <c:pt idx="2">
                  <c:v>Львівська міська рада</c:v>
                </c:pt>
                <c:pt idx="3">
                  <c:v>Харківська міська рада</c:v>
                </c:pt>
                <c:pt idx="4">
                  <c:v>Київська міська державна адміністрація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D9-434A-9B0C-29CEBDBE9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576767"/>
        <c:axId val="1"/>
      </c:barChart>
      <c:catAx>
        <c:axId val="6857676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62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576767"/>
        <c:crosses val="autoZero"/>
        <c:crossBetween val="between"/>
        <c:majorUnit val="2000"/>
      </c:valAx>
      <c:spPr>
        <a:noFill/>
        <a:ln w="25385">
          <a:noFill/>
        </a:ln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>
      <a:innerShdw blurRad="63500" dist="50800" dir="8100000">
        <a:schemeClr val="tx1">
          <a:alpha val="50000"/>
        </a:schemeClr>
      </a:innerShdw>
    </a:effectLst>
    <a:scene3d>
      <a:camera prst="orthographicFront"/>
      <a:lightRig rig="threePt" dir="t"/>
    </a:scene3d>
    <a:sp3d prstMaterial="dkEdge">
      <a:bevelT/>
      <a:bevelB/>
    </a:sp3d>
  </c:spPr>
  <c:txPr>
    <a:bodyPr/>
    <a:lstStyle/>
    <a:p>
      <a:pPr>
        <a:defRPr sz="11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36467967692314"/>
          <c:y val="2.9926403965651285E-2"/>
          <c:w val="0.57901747512758395"/>
          <c:h val="0.864077669902912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Відкриті торги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5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5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692">
              <a:solidFill>
                <a:srgbClr val="000000"/>
              </a:solidFill>
              <a:prstDash val="solid"/>
            </a:ln>
            <a:effectLst>
              <a:glow rad="12700">
                <a:srgbClr val="7030A0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4792ACAB-7C7F-486D-BF6B-54EFD03B4F29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D9-434A-9B0C-29CEBDBE9D5B}"/>
                </c:ext>
              </c:extLst>
            </c:dLbl>
            <c:spPr>
              <a:noFill/>
              <a:ln>
                <a:noFill/>
              </a:ln>
              <a:effectLst>
                <a:glow rad="127000">
                  <a:schemeClr val="bg1"/>
                </a:glo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Одеська міська рада</c:v>
                </c:pt>
                <c:pt idx="1">
                  <c:v>Дніпровська міська рада</c:v>
                </c:pt>
                <c:pt idx="2">
                  <c:v>Львівська міська рада</c:v>
                </c:pt>
                <c:pt idx="3">
                  <c:v>Харківська міська рада</c:v>
                </c:pt>
                <c:pt idx="4">
                  <c:v>Київська міська державна адміністрація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1263.0999999999999</c:v>
                </c:pt>
                <c:pt idx="1">
                  <c:v>1640.9</c:v>
                </c:pt>
                <c:pt idx="2">
                  <c:v>1864.3</c:v>
                </c:pt>
                <c:pt idx="3">
                  <c:v>1871.4</c:v>
                </c:pt>
                <c:pt idx="4">
                  <c:v>7171.5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D9-434A-9B0C-29CEBDBE9D5B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Спрощені закупівлі</c:v>
                </c:pt>
              </c:strCache>
            </c:strRef>
          </c:tx>
          <c:spPr>
            <a:gradFill>
              <a:gsLst>
                <a:gs pos="23000">
                  <a:schemeClr val="accent4">
                    <a:lumMod val="7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accent4">
                    <a:lumMod val="60000"/>
                    <a:lumOff val="40000"/>
                  </a:schemeClr>
                </a:gs>
                <a:gs pos="52000">
                  <a:schemeClr val="accent4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Одеська міська рада</c:v>
                </c:pt>
                <c:pt idx="1">
                  <c:v>Дніпровська міська рада</c:v>
                </c:pt>
                <c:pt idx="2">
                  <c:v>Львівська міська рада</c:v>
                </c:pt>
                <c:pt idx="3">
                  <c:v>Харківська міська рада</c:v>
                </c:pt>
                <c:pt idx="4">
                  <c:v>Київська міська державна адміністрація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D9-434A-9B0C-29CEBDBE9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576767"/>
        <c:axId val="1"/>
      </c:barChart>
      <c:catAx>
        <c:axId val="6857676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72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576767"/>
        <c:crosses val="autoZero"/>
        <c:crossBetween val="between"/>
        <c:majorUnit val="1000"/>
      </c:valAx>
      <c:spPr>
        <a:noFill/>
        <a:ln w="25385">
          <a:noFill/>
        </a:ln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>
      <a:innerShdw blurRad="63500" dist="50800" dir="8100000">
        <a:schemeClr val="tx1">
          <a:alpha val="50000"/>
        </a:schemeClr>
      </a:innerShdw>
    </a:effectLst>
    <a:scene3d>
      <a:camera prst="orthographicFront"/>
      <a:lightRig rig="threePt" dir="t"/>
    </a:scene3d>
    <a:sp3d prstMaterial="dkEdge">
      <a:bevelT/>
      <a:bevelB/>
    </a:sp3d>
  </c:spPr>
  <c:txPr>
    <a:bodyPr/>
    <a:lstStyle/>
    <a:p>
      <a:pPr>
        <a:defRPr sz="11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083763744689142E-2"/>
          <c:y val="0.16430120734230663"/>
          <c:w val="0.81459537781200608"/>
          <c:h val="0.598372326635381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pattFill prst="plaid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83E-4438-BEE6-A2C22726F0F5}"/>
              </c:ext>
            </c:extLst>
          </c:dPt>
          <c:dPt>
            <c:idx val="1"/>
            <c:bubble3D val="0"/>
            <c:spPr>
              <a:pattFill prst="dkUpDiag">
                <a:fgClr>
                  <a:srgbClr val="FF9966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83E-4438-BEE6-A2C22726F0F5}"/>
              </c:ext>
            </c:extLst>
          </c:dPt>
          <c:dPt>
            <c:idx val="2"/>
            <c:bubble3D val="0"/>
            <c:spPr>
              <a:pattFill prst="pct80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83E-4438-BEE6-A2C22726F0F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83E-4438-BEE6-A2C22726F0F5}"/>
              </c:ext>
            </c:extLst>
          </c:dPt>
          <c:dLbls>
            <c:dLbl>
              <c:idx val="0"/>
              <c:layout>
                <c:manualLayout>
                  <c:x val="5.1985346100956356E-2"/>
                  <c:y val="0.108297860714931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3E-4438-BEE6-A2C22726F0F5}"/>
                </c:ext>
              </c:extLst>
            </c:dLbl>
            <c:dLbl>
              <c:idx val="1"/>
              <c:layout>
                <c:manualLayout>
                  <c:x val="-8.0829121808633289E-2"/>
                  <c:y val="8.9334875115862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3E-4438-BEE6-A2C22726F0F5}"/>
                </c:ext>
              </c:extLst>
            </c:dLbl>
            <c:dLbl>
              <c:idx val="2"/>
              <c:layout>
                <c:manualLayout>
                  <c:x val="3.9632724098647376E-2"/>
                  <c:y val="-0.24756611727684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3E-4438-BEE6-A2C22726F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Відкриті торги</c:v>
                </c:pt>
                <c:pt idx="1">
                  <c:v>Переговорна процедура</c:v>
                </c:pt>
                <c:pt idx="2">
                  <c:v>Допорогові/спрощені закупівлі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470</c:v>
                </c:pt>
                <c:pt idx="1">
                  <c:v>469</c:v>
                </c:pt>
                <c:pt idx="2">
                  <c:v>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D6-4F30-976A-CEF9481E0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3.1691263594390791E-2"/>
          <c:y val="0.77466067062595223"/>
          <c:w val="0.94628222758138369"/>
          <c:h val="0.20649971604598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DF9DB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763976147498409E-2"/>
          <c:y val="0.15802133623295256"/>
          <c:w val="0.82929675713093953"/>
          <c:h val="0.607792133299412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pattFill prst="plaid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524-44FC-A0A1-A38D75A1D8BD}"/>
              </c:ext>
            </c:extLst>
          </c:dPt>
          <c:dPt>
            <c:idx val="1"/>
            <c:bubble3D val="0"/>
            <c:spPr>
              <a:pattFill prst="dkUpDiag">
                <a:fgClr>
                  <a:srgbClr val="FF9966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524-44FC-A0A1-A38D75A1D8BD}"/>
              </c:ext>
            </c:extLst>
          </c:dPt>
          <c:dPt>
            <c:idx val="2"/>
            <c:bubble3D val="0"/>
            <c:spPr>
              <a:pattFill prst="pct80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524-44FC-A0A1-A38D75A1D8B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524-44FC-A0A1-A38D75A1D8BD}"/>
              </c:ext>
            </c:extLst>
          </c:dPt>
          <c:dLbls>
            <c:dLbl>
              <c:idx val="0"/>
              <c:layout>
                <c:manualLayout>
                  <c:x val="-0.21753986156782273"/>
                  <c:y val="-0.15859666143261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4-44FC-A0A1-A38D75A1D8BD}"/>
                </c:ext>
              </c:extLst>
            </c:dLbl>
            <c:dLbl>
              <c:idx val="1"/>
              <c:layout>
                <c:manualLayout>
                  <c:x val="0.14652738816342373"/>
                  <c:y val="6.9303569711143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24-44FC-A0A1-A38D75A1D8BD}"/>
                </c:ext>
              </c:extLst>
            </c:dLbl>
            <c:dLbl>
              <c:idx val="2"/>
              <c:layout>
                <c:manualLayout>
                  <c:x val="0.12127246783253859"/>
                  <c:y val="9.882959520296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24-44FC-A0A1-A38D75A1D8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Відкриті торги</c:v>
                </c:pt>
                <c:pt idx="1">
                  <c:v>Переговорна процедура</c:v>
                </c:pt>
                <c:pt idx="2">
                  <c:v>Допорогові/спрощені закупівлі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4807.2</c:v>
                </c:pt>
                <c:pt idx="1">
                  <c:v>1129.7</c:v>
                </c:pt>
                <c:pt idx="2">
                  <c:v>151.1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24-44FC-A0A1-A38D75A1D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3.734458406679441E-2"/>
          <c:y val="0.77466067062595223"/>
          <c:w val="0.93266152028442706"/>
          <c:h val="0.20649971604598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EEF9E7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24305798563223"/>
          <c:y val="2.3078406958595654E-4"/>
          <c:w val="0.53538304024743966"/>
          <c:h val="0.864077669902912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Відкриті торги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30">
                    <a:gamma/>
                    <a:shade val="46275"/>
                    <a:invGamma/>
                  </a:srgbClr>
                </a:gs>
                <a:gs pos="50000">
                  <a:schemeClr val="accent6">
                    <a:lumMod val="75000"/>
                  </a:schemeClr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92">
              <a:solidFill>
                <a:srgbClr val="000000"/>
              </a:solidFill>
              <a:prstDash val="solid"/>
            </a:ln>
            <a:effectLst>
              <a:glow rad="12700">
                <a:schemeClr val="accent1">
                  <a:alpha val="40000"/>
                </a:schemeClr>
              </a:glow>
            </a:effectLst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D7523E5E-707E-479A-8346-A62F998AAC8F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>
                  <a:glow rad="88900">
                    <a:schemeClr val="bg1"/>
                  </a:glo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C63-48F1-BC8F-72843EF522A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6BA3692-75CC-4427-A23D-2A4DC8799E50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C63-48F1-BC8F-72843EF522A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>
                  <a:glow rad="127000">
                    <a:schemeClr val="bg1"/>
                  </a:glow>
                </a:effectLst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C63-48F1-BC8F-72843EF522A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792ACAB-7C7F-486D-BF6B-54EFD03B4F29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C63-48F1-BC8F-72843EF522A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>
                  <a:glow rad="127000">
                    <a:schemeClr val="bg1"/>
                  </a:glow>
                </a:effectLst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C63-48F1-BC8F-72843EF522A9}"/>
                </c:ext>
              </c:extLst>
            </c:dLbl>
            <c:spPr>
              <a:noFill/>
              <a:ln>
                <a:noFill/>
              </a:ln>
              <a:effectLst>
                <a:glow rad="127000">
                  <a:schemeClr val="bg1"/>
                </a:glo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Управління інноваційного розвитку та іміджевих проектів Департаменту у справах сім'ї, молоді та спорту </c:v>
                </c:pt>
                <c:pt idx="1">
                  <c:v>Департамент адміністративних послуг та споживчого ринку</c:v>
                </c:pt>
                <c:pt idx="2">
                  <c:v>Управління земельних відносин Департаменту територіального контролю та земельних відносин</c:v>
                </c:pt>
                <c:pt idx="3">
                  <c:v>Управління комунального майна та приватизації Департаменту економіки та комунального майна</c:v>
                </c:pt>
                <c:pt idx="4">
                  <c:v>Департамент у справах сім'ї, молоді та спорту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63-48F1-BC8F-72843EF522A9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>
              <a:gsLst>
                <a:gs pos="23000">
                  <a:schemeClr val="accent4">
                    <a:lumMod val="7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accent4">
                    <a:lumMod val="60000"/>
                    <a:lumOff val="40000"/>
                  </a:schemeClr>
                </a:gs>
                <a:gs pos="52000">
                  <a:schemeClr val="accent4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63-48F1-BC8F-72843EF522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Управління інноваційного розвитку та іміджевих проектів Департаменту у справах сім'ї, молоді та спорту </c:v>
                </c:pt>
                <c:pt idx="1">
                  <c:v>Департамент адміністративних послуг та споживчого ринку</c:v>
                </c:pt>
                <c:pt idx="2">
                  <c:v>Управління земельних відносин Департаменту територіального контролю та земельних відносин</c:v>
                </c:pt>
                <c:pt idx="3">
                  <c:v>Управління комунального майна та приватизації Департаменту економіки та комунального майна</c:v>
                </c:pt>
                <c:pt idx="4">
                  <c:v>Департамент у справах сім'ї, молоді та спорту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8C63-48F1-BC8F-72843EF52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576767"/>
        <c:axId val="1"/>
      </c:barChart>
      <c:catAx>
        <c:axId val="6857676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576767"/>
        <c:crosses val="autoZero"/>
        <c:crossBetween val="between"/>
        <c:majorUnit val="2"/>
      </c:valAx>
      <c:spPr>
        <a:noFill/>
        <a:ln w="25385">
          <a:noFill/>
        </a:ln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</c:spPr>
  <c:txPr>
    <a:bodyPr/>
    <a:lstStyle/>
    <a:p>
      <a:pPr>
        <a:defRPr sz="11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31450883355813"/>
          <c:y val="2.3078406958595662E-4"/>
          <c:w val="0.53485660887883524"/>
          <c:h val="0.864077669902912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Відкриті торги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30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0066CC" mc:Ignorable="a14" a14:legacySpreadsheetColorIndex="30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92">
              <a:solidFill>
                <a:srgbClr val="000000"/>
              </a:solidFill>
              <a:prstDash val="solid"/>
            </a:ln>
            <a:effectLst>
              <a:glow rad="12700">
                <a:schemeClr val="accent1">
                  <a:alpha val="40000"/>
                </a:schemeClr>
              </a:glow>
            </a:effectLst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D7523E5E-707E-479A-8346-A62F998AAC8F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>
                  <a:glow rad="88900">
                    <a:schemeClr val="bg1"/>
                  </a:glo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411-4383-8C79-79BC289BA1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6BA3692-75CC-4427-A23D-2A4DC8799E50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11-4383-8C79-79BC289BA18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>
                  <a:glow rad="127000">
                    <a:schemeClr val="bg1"/>
                  </a:glow>
                </a:effectLst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411-4383-8C79-79BC289BA1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792ACAB-7C7F-486D-BF6B-54EFD03B4F29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11-4383-8C79-79BC289BA18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>
                  <a:glow rad="127000">
                    <a:schemeClr val="bg1"/>
                  </a:glow>
                </a:effectLst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411-4383-8C79-79BC289BA18F}"/>
                </c:ext>
              </c:extLst>
            </c:dLbl>
            <c:spPr>
              <a:noFill/>
              <a:ln>
                <a:noFill/>
              </a:ln>
              <a:effectLst>
                <a:glow rad="127000">
                  <a:schemeClr val="bg1"/>
                </a:glo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СКП "Харківзеленбуд"</c:v>
                </c:pt>
                <c:pt idx="1">
                  <c:v>КНП "Міська клінічна лікарня швидкої та невідкладної медичної допомоги ім. проф. О.І.Мещанінова" </c:v>
                </c:pt>
                <c:pt idx="2">
                  <c:v>КНП "Міська   клінічна   лікарня №8" </c:v>
                </c:pt>
                <c:pt idx="3">
                  <c:v>КСП "Харківгорліфт"</c:v>
                </c:pt>
                <c:pt idx="4">
                  <c:v>КП "Харківські теплові мережі"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13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11-4383-8C79-79BC289BA18F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>
              <a:gsLst>
                <a:gs pos="23000">
                  <a:schemeClr val="accent4">
                    <a:lumMod val="7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accent4">
                    <a:lumMod val="60000"/>
                    <a:lumOff val="40000"/>
                  </a:schemeClr>
                </a:gs>
                <a:gs pos="52000">
                  <a:schemeClr val="accent4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СКП "Харківзеленбуд"</c:v>
                </c:pt>
                <c:pt idx="1">
                  <c:v>КНП "Міська клінічна лікарня швидкої та невідкладної медичної допомоги ім. проф. О.І.Мещанінова" </c:v>
                </c:pt>
                <c:pt idx="2">
                  <c:v>КНП "Міська   клінічна   лікарня №8" </c:v>
                </c:pt>
                <c:pt idx="3">
                  <c:v>КСП "Харківгорліфт"</c:v>
                </c:pt>
                <c:pt idx="4">
                  <c:v>КП "Харківські теплові мережі"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9411-4383-8C79-79BC289BA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576767"/>
        <c:axId val="1"/>
      </c:barChart>
      <c:catAx>
        <c:axId val="6857676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6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576767"/>
        <c:crosses val="autoZero"/>
        <c:crossBetween val="between"/>
        <c:majorUnit val="4"/>
      </c:valAx>
      <c:spPr>
        <a:noFill/>
        <a:ln w="25385">
          <a:noFill/>
        </a:ln>
      </c:spPr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noFill/>
    </a:ln>
  </c:spPr>
  <c:txPr>
    <a:bodyPr/>
    <a:lstStyle/>
    <a:p>
      <a:pPr>
        <a:defRPr sz="11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70687350989871"/>
          <c:y val="4.9532288900190242E-2"/>
          <c:w val="0.73242148231402349"/>
          <c:h val="0.924597624832834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173-4830-95DA-4C9319251776}"/>
              </c:ext>
            </c:extLst>
          </c:dPt>
          <c:dPt>
            <c:idx val="1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173-4830-95DA-4C9319251776}"/>
              </c:ext>
            </c:extLst>
          </c:dPt>
          <c:dPt>
            <c:idx val="2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173-4830-95DA-4C931925177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173-4830-95DA-4C9319251776}"/>
              </c:ext>
            </c:extLst>
          </c:dPt>
          <c:dLbls>
            <c:dLbl>
              <c:idx val="0"/>
              <c:layout>
                <c:manualLayout>
                  <c:x val="1.4871300423999673E-2"/>
                  <c:y val="5.17593024241396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25817A-74D0-4ACB-9E70-9F5884FE1AD0}" type="PERCENTAGE">
                      <a:rPr lang="en-US" sz="1600" b="1" baseline="0">
                        <a:solidFill>
                          <a:schemeClr val="tx1"/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73-4830-95DA-4C9319251776}"/>
                </c:ext>
              </c:extLst>
            </c:dLbl>
            <c:dLbl>
              <c:idx val="1"/>
              <c:layout>
                <c:manualLayout>
                  <c:x val="-4.8647220212854857E-2"/>
                  <c:y val="8.90125562713076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173-4830-95DA-4C9319251776}"/>
                </c:ext>
              </c:extLst>
            </c:dLbl>
            <c:dLbl>
              <c:idx val="2"/>
              <c:layout>
                <c:manualLayout>
                  <c:x val="2.4310716979976058E-2"/>
                  <c:y val="-5.6787079024693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51539545268627"/>
                      <c:h val="9.16509563614609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173-4830-95DA-4C9319251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9050">
                  <a:solidFill>
                    <a:srgbClr val="94A088">
                      <a:lumMod val="75000"/>
                    </a:srgb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Товари</c:v>
                </c:pt>
                <c:pt idx="1">
                  <c:v>Послуги</c:v>
                </c:pt>
                <c:pt idx="2">
                  <c:v>Роботи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36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73-4830-95DA-4C931925177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4.7683628657018994E-2"/>
          <c:y val="0.84581720536437432"/>
          <c:w val="0.89645764582908782"/>
          <c:h val="0.13029927727206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5">
        <a:alphaModFix amt="60000"/>
      </a:blip>
      <a:tile tx="0" ty="0" sx="100000" sy="100000" flip="none" algn="tl"/>
    </a:blip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6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92402050629845"/>
          <c:y val="3.5242312356405334E-2"/>
          <c:w val="0.73444933890107789"/>
          <c:h val="0.92613243413940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79D-4926-A9C5-BCE01959EE2F}"/>
              </c:ext>
            </c:extLst>
          </c:dPt>
          <c:dPt>
            <c:idx val="1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79D-4926-A9C5-BCE01959EE2F}"/>
              </c:ext>
            </c:extLst>
          </c:dPt>
          <c:dPt>
            <c:idx val="2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79D-4926-A9C5-BCE01959EE2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79D-4926-A9C5-BCE01959EE2F}"/>
              </c:ext>
            </c:extLst>
          </c:dPt>
          <c:dLbls>
            <c:dLbl>
              <c:idx val="0"/>
              <c:layout>
                <c:manualLayout>
                  <c:x val="6.292266458403592E-2"/>
                  <c:y val="0.139571640306654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25817A-74D0-4ACB-9E70-9F5884FE1AD0}" type="PERCENTAGE">
                      <a:rPr lang="en-US" sz="1600" b="1" baseline="0">
                        <a:solidFill>
                          <a:schemeClr val="tx1"/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79D-4926-A9C5-BCE01959EE2F}"/>
                </c:ext>
              </c:extLst>
            </c:dLbl>
            <c:dLbl>
              <c:idx val="1"/>
              <c:layout>
                <c:manualLayout>
                  <c:x val="-4.7358498283295893E-2"/>
                  <c:y val="-4.45907708749108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79D-4926-A9C5-BCE01959EE2F}"/>
                </c:ext>
              </c:extLst>
            </c:dLbl>
            <c:dLbl>
              <c:idx val="2"/>
              <c:layout>
                <c:manualLayout>
                  <c:x val="-2.0625337147717258E-3"/>
                  <c:y val="-2.32098615114779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51539545268627"/>
                      <c:h val="9.16509563614609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9D-4926-A9C5-BCE01959EE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9050">
                  <a:solidFill>
                    <a:srgbClr val="94A088">
                      <a:lumMod val="75000"/>
                    </a:srgb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Товари</c:v>
                </c:pt>
                <c:pt idx="1">
                  <c:v>Послуги</c:v>
                </c:pt>
                <c:pt idx="2">
                  <c:v>Роботи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9D-4926-A9C5-BCE01959EE2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4.7683587784197672E-2"/>
          <c:y val="0.82624752626936748"/>
          <c:w val="0.89890796938100648"/>
          <c:h val="0.13029927727206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5">
        <a:alphaModFix amt="60000"/>
      </a:blip>
      <a:tile tx="0" ty="0" sx="100000" sy="100000" flip="none" algn="tl"/>
    </a:blip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6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22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4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7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8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7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61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7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5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3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8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2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61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2247" y="333032"/>
            <a:ext cx="9679022" cy="1215228"/>
          </a:xfrm>
        </p:spPr>
        <p:txBody>
          <a:bodyPr>
            <a:normAutofit/>
          </a:bodyPr>
          <a:lstStyle/>
          <a:p>
            <a:pPr algn="ctr"/>
            <a:endParaRPr lang="ru-RU" sz="4400" b="1" dirty="0">
              <a:solidFill>
                <a:srgbClr val="A5301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194571"/>
            <a:ext cx="9144000" cy="1040859"/>
          </a:xfrm>
        </p:spPr>
        <p:txBody>
          <a:bodyPr>
            <a:normAutofit/>
          </a:bodyPr>
          <a:lstStyle/>
          <a:p>
            <a:endParaRPr lang="ru-RU" b="1" i="1" dirty="0">
              <a:solidFill>
                <a:srgbClr val="92D05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8E2F34-73A2-485A-8BC2-49DC9622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68" y="115145"/>
            <a:ext cx="11206263" cy="61944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FCA80-D8CD-435A-BBDE-FF4F09757536}"/>
              </a:ext>
            </a:extLst>
          </p:cNvPr>
          <p:cNvSpPr txBox="1"/>
          <p:nvPr/>
        </p:nvSpPr>
        <p:spPr>
          <a:xfrm>
            <a:off x="872247" y="5194571"/>
            <a:ext cx="105318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92D050"/>
                </a:solidFill>
              </a:rPr>
              <a:t>Розроблено Управлінням координації публічних закупівель Департаменту економіки та комунального майна міської ради</a:t>
            </a:r>
            <a:endParaRPr lang="ru-RU" sz="2800" b="1" i="1" dirty="0">
              <a:solidFill>
                <a:srgbClr val="92D050"/>
              </a:solidFill>
            </a:endParaRPr>
          </a:p>
          <a:p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8B1AD6-A923-4618-9DAE-00CE112786EE}"/>
              </a:ext>
            </a:extLst>
          </p:cNvPr>
          <p:cNvSpPr txBox="1"/>
          <p:nvPr/>
        </p:nvSpPr>
        <p:spPr>
          <a:xfrm>
            <a:off x="830093" y="32568"/>
            <a:ext cx="10531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C000"/>
                </a:solidFill>
              </a:rPr>
              <a:t>Закупівлі для міських потреб за 1 квартал 2021 року</a:t>
            </a:r>
          </a:p>
        </p:txBody>
      </p:sp>
    </p:spTree>
    <p:extLst>
      <p:ext uri="{BB962C8B-B14F-4D97-AF65-F5344CB8AC3E}">
        <p14:creationId xmlns:p14="http://schemas.microsoft.com/office/powerpoint/2010/main" val="107613686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391" y="1662469"/>
            <a:ext cx="10826886" cy="1931348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atin typeface="+mn-lt"/>
              </a:rPr>
              <a:t>			  </a:t>
            </a:r>
            <a:r>
              <a:rPr lang="uk-UA" sz="3600" b="1" dirty="0">
                <a:solidFill>
                  <a:srgbClr val="A53010"/>
                </a:solidFill>
                <a:latin typeface="+mn-lt"/>
              </a:rPr>
              <a:t>Соціально важливі закупівлі</a:t>
            </a:r>
            <a:r>
              <a:rPr lang="uk-UA" sz="2900" b="1" dirty="0">
                <a:solidFill>
                  <a:srgbClr val="A53010"/>
                </a:solidFill>
                <a:latin typeface="+mn-lt"/>
              </a:rPr>
              <a:t/>
            </a:r>
            <a:br>
              <a:rPr lang="uk-UA" sz="2900" b="1" dirty="0">
                <a:solidFill>
                  <a:srgbClr val="A53010"/>
                </a:solidFill>
                <a:latin typeface="+mn-lt"/>
              </a:rPr>
            </a:br>
            <a:r>
              <a:rPr lang="uk-UA" sz="3600" b="1" dirty="0">
                <a:latin typeface="+mn-lt"/>
              </a:rPr>
              <a:t/>
            </a:r>
            <a:br>
              <a:rPr lang="uk-UA" sz="3600" b="1" dirty="0">
                <a:latin typeface="+mn-lt"/>
              </a:rPr>
            </a:br>
            <a:r>
              <a:rPr lang="uk-UA" sz="900" b="1" dirty="0">
                <a:latin typeface="+mn-lt"/>
              </a:rPr>
              <a:t/>
            </a:r>
            <a:br>
              <a:rPr lang="uk-UA" sz="900" b="1" dirty="0">
                <a:latin typeface="+mn-lt"/>
              </a:rPr>
            </a:br>
            <a:r>
              <a:rPr lang="uk-UA" sz="900" b="1" dirty="0">
                <a:latin typeface="+mn-lt"/>
              </a:rPr>
              <a:t>               </a:t>
            </a:r>
            <a:r>
              <a:rPr lang="uk-UA" sz="1800" b="1" i="1" dirty="0">
                <a:latin typeface="+mn-lt"/>
              </a:rPr>
              <a:t>За   процедурами   відкритих   торгів   найбільше   закуплено    таких   товарів: медичне </a:t>
            </a:r>
            <a:r>
              <a:rPr lang="uk-UA" sz="1800" b="1" i="1" dirty="0" err="1">
                <a:latin typeface="+mn-lt"/>
              </a:rPr>
              <a:t>обладн</a:t>
            </a:r>
            <a:r>
              <a:rPr lang="ru-RU" sz="1800" b="1" i="1" dirty="0">
                <a:latin typeface="+mn-lt"/>
              </a:rPr>
              <a:t>ан</a:t>
            </a:r>
            <a:r>
              <a:rPr lang="uk-UA" sz="1800" b="1" i="1" dirty="0">
                <a:latin typeface="+mn-lt"/>
              </a:rPr>
              <a:t>ня, продукти харчування, бензин та паливно-мастильні матеріали, меблі та </a:t>
            </a:r>
            <a:r>
              <a:rPr lang="uk-UA" sz="1800" b="1" i="1" dirty="0" err="1">
                <a:latin typeface="+mn-lt"/>
              </a:rPr>
              <a:t>ін</a:t>
            </a:r>
            <a:r>
              <a:rPr lang="ru-RU" sz="1800" b="1" i="1" dirty="0">
                <a:latin typeface="+mn-lt"/>
              </a:rPr>
              <a:t>. </a:t>
            </a:r>
            <a:br>
              <a:rPr lang="ru-RU" sz="1800" b="1" i="1" dirty="0">
                <a:latin typeface="+mn-lt"/>
              </a:rPr>
            </a:br>
            <a:r>
              <a:rPr lang="ru-RU" sz="1800" b="1" i="1" dirty="0">
                <a:latin typeface="+mn-lt"/>
              </a:rPr>
              <a:t>      При закупівлях послуг, </a:t>
            </a:r>
            <a:r>
              <a:rPr lang="ru-RU" sz="1800" b="1" i="1" dirty="0" err="1">
                <a:latin typeface="+mn-lt"/>
              </a:rPr>
              <a:t>крім</a:t>
            </a:r>
            <a:r>
              <a:rPr lang="ru-RU" sz="1800" b="1" i="1" dirty="0">
                <a:latin typeface="+mn-lt"/>
              </a:rPr>
              <a:t> </a:t>
            </a:r>
            <a:r>
              <a:rPr lang="ru-RU" sz="1800" b="1" i="1" dirty="0" err="1">
                <a:latin typeface="+mn-lt"/>
              </a:rPr>
              <a:t>комунальних</a:t>
            </a:r>
            <a:r>
              <a:rPr lang="ru-RU" sz="1800" b="1" i="1" dirty="0">
                <a:latin typeface="+mn-lt"/>
              </a:rPr>
              <a:t>, </a:t>
            </a:r>
            <a:r>
              <a:rPr lang="uk-UA" sz="1800" b="1" i="1" dirty="0">
                <a:latin typeface="+mn-lt"/>
              </a:rPr>
              <a:t>переважають </a:t>
            </a:r>
            <a:r>
              <a:rPr lang="ru-RU" sz="1800" b="1" i="1" dirty="0" err="1">
                <a:latin typeface="+mn-lt"/>
              </a:rPr>
              <a:t>послуги</a:t>
            </a:r>
            <a:r>
              <a:rPr lang="ru-RU" sz="1800" b="1" i="1" dirty="0">
                <a:latin typeface="+mn-lt"/>
              </a:rPr>
              <a:t> з ремонту і </a:t>
            </a:r>
            <a:r>
              <a:rPr lang="ru-RU" sz="1800" b="1" i="1" dirty="0" err="1">
                <a:latin typeface="+mn-lt"/>
              </a:rPr>
              <a:t>технічного</a:t>
            </a:r>
            <a:r>
              <a:rPr lang="ru-RU" sz="1800" b="1" i="1" dirty="0">
                <a:latin typeface="+mn-lt"/>
              </a:rPr>
              <a:t> </a:t>
            </a:r>
            <a:r>
              <a:rPr lang="ru-RU" sz="1800" b="1" i="1" dirty="0" err="1">
                <a:latin typeface="+mn-lt"/>
              </a:rPr>
              <a:t>обслуговування</a:t>
            </a:r>
            <a:r>
              <a:rPr lang="ru-RU" sz="1800" b="1" i="1" dirty="0">
                <a:latin typeface="+mn-lt"/>
              </a:rPr>
              <a:t> </a:t>
            </a:r>
            <a:r>
              <a:rPr lang="ru-RU" sz="1800" b="1" i="1" dirty="0" err="1">
                <a:latin typeface="+mn-lt"/>
              </a:rPr>
              <a:t>будівельних</a:t>
            </a:r>
            <a:r>
              <a:rPr lang="ru-RU" sz="1800" b="1" i="1" dirty="0">
                <a:latin typeface="+mn-lt"/>
              </a:rPr>
              <a:t> </a:t>
            </a:r>
            <a:r>
              <a:rPr lang="ru-RU" sz="1800" b="1" i="1" dirty="0" err="1">
                <a:latin typeface="+mn-lt"/>
              </a:rPr>
              <a:t>конструкцій</a:t>
            </a:r>
            <a:r>
              <a:rPr lang="ru-RU" sz="1800" b="1" i="1" dirty="0">
                <a:latin typeface="+mn-lt"/>
              </a:rPr>
              <a:t> та </a:t>
            </a:r>
            <a:r>
              <a:rPr lang="ru-RU" sz="1800" b="1" i="1" dirty="0" err="1">
                <a:latin typeface="+mn-lt"/>
              </a:rPr>
              <a:t>транспортних</a:t>
            </a:r>
            <a:r>
              <a:rPr lang="ru-RU" sz="1800" b="1" i="1" dirty="0">
                <a:latin typeface="+mn-lt"/>
              </a:rPr>
              <a:t> </a:t>
            </a:r>
            <a:r>
              <a:rPr lang="ru-RU" sz="1800" b="1" i="1" dirty="0" err="1">
                <a:latin typeface="+mn-lt"/>
              </a:rPr>
              <a:t>засобів</a:t>
            </a:r>
            <a:r>
              <a:rPr lang="ru-RU" sz="1800" b="1" i="1" dirty="0">
                <a:latin typeface="+mn-lt"/>
              </a:rPr>
              <a:t> та </a:t>
            </a:r>
            <a:r>
              <a:rPr lang="ru-RU" sz="1800" b="1" i="1" dirty="0" err="1">
                <a:latin typeface="+mn-lt"/>
              </a:rPr>
              <a:t>ін</a:t>
            </a:r>
            <a:r>
              <a:rPr lang="ru-RU" sz="1800" b="1" i="1" dirty="0">
                <a:latin typeface="+mn-lt"/>
              </a:rPr>
              <a:t>. </a:t>
            </a:r>
            <a:br>
              <a:rPr lang="ru-RU" sz="1800" b="1" i="1" dirty="0">
                <a:latin typeface="+mn-lt"/>
              </a:rPr>
            </a:br>
            <a:r>
              <a:rPr lang="ru-RU" sz="1800" b="1" i="1" dirty="0">
                <a:latin typeface="+mn-lt"/>
              </a:rPr>
              <a:t>      </a:t>
            </a:r>
            <a:r>
              <a:rPr lang="ru-RU" sz="1800" b="1" i="1" dirty="0" err="1">
                <a:latin typeface="+mn-lt"/>
              </a:rPr>
              <a:t>Серед</a:t>
            </a:r>
            <a:r>
              <a:rPr lang="ru-RU" sz="1800" b="1" i="1" dirty="0">
                <a:latin typeface="+mn-lt"/>
              </a:rPr>
              <a:t> робіт </a:t>
            </a:r>
            <a:r>
              <a:rPr lang="ru-RU" sz="1800" b="1" i="1" dirty="0" err="1">
                <a:latin typeface="+mn-lt"/>
              </a:rPr>
              <a:t>переважну</a:t>
            </a:r>
            <a:r>
              <a:rPr lang="ru-RU" sz="1800" b="1" i="1" dirty="0">
                <a:latin typeface="+mn-lt"/>
              </a:rPr>
              <a:t> </a:t>
            </a:r>
            <a:r>
              <a:rPr lang="ru-RU" sz="1800" b="1" i="1" dirty="0" err="1">
                <a:latin typeface="+mn-lt"/>
              </a:rPr>
              <a:t>частину</a:t>
            </a:r>
            <a:r>
              <a:rPr lang="ru-RU" sz="1800" b="1" i="1" dirty="0">
                <a:latin typeface="+mn-lt"/>
              </a:rPr>
              <a:t> </a:t>
            </a:r>
            <a:r>
              <a:rPr lang="ru-RU" sz="1800" b="1" i="1" dirty="0" err="1">
                <a:latin typeface="+mn-lt"/>
              </a:rPr>
              <a:t>складали</a:t>
            </a:r>
            <a:r>
              <a:rPr lang="ru-RU" sz="1800" b="1" i="1" dirty="0">
                <a:latin typeface="+mn-lt"/>
              </a:rPr>
              <a:t> </a:t>
            </a:r>
            <a:r>
              <a:rPr lang="ru-RU" sz="1800" b="1" i="1" dirty="0" err="1">
                <a:latin typeface="+mn-lt"/>
              </a:rPr>
              <a:t>капітальний</a:t>
            </a:r>
            <a:r>
              <a:rPr lang="ru-RU" sz="1800" b="1" i="1" dirty="0">
                <a:latin typeface="+mn-lt"/>
              </a:rPr>
              <a:t> ремонт </a:t>
            </a:r>
            <a:r>
              <a:rPr lang="ru-RU" sz="1800" b="1" i="1" dirty="0" err="1">
                <a:latin typeface="+mn-lt"/>
              </a:rPr>
              <a:t>приміщень</a:t>
            </a:r>
            <a:r>
              <a:rPr lang="ru-RU" sz="1800" b="1" i="1" dirty="0">
                <a:latin typeface="+mn-lt"/>
              </a:rPr>
              <a:t> </a:t>
            </a:r>
            <a:r>
              <a:rPr lang="ru-RU" sz="1800" b="1" i="1" dirty="0" err="1">
                <a:latin typeface="+mn-lt"/>
              </a:rPr>
              <a:t>заладів</a:t>
            </a:r>
            <a:r>
              <a:rPr lang="ru-RU" sz="1800" b="1" i="1" dirty="0">
                <a:latin typeface="+mn-lt"/>
              </a:rPr>
              <a:t> </a:t>
            </a:r>
            <a:r>
              <a:rPr lang="ru-RU" sz="1800" b="1" i="1" dirty="0" err="1">
                <a:latin typeface="+mn-lt"/>
              </a:rPr>
              <a:t>охорони</a:t>
            </a:r>
            <a:r>
              <a:rPr lang="ru-RU" sz="1800" b="1" i="1" dirty="0">
                <a:latin typeface="+mn-lt"/>
              </a:rPr>
              <a:t> здоров’</a:t>
            </a:r>
            <a:r>
              <a:rPr lang="uk-UA" sz="1800" b="1" i="1" dirty="0">
                <a:latin typeface="+mn-lt"/>
              </a:rPr>
              <a:t>я та культури, поточний ремонт </a:t>
            </a:r>
            <a:r>
              <a:rPr lang="uk-UA" sz="1800" b="1" i="1" dirty="0" err="1">
                <a:latin typeface="+mn-lt"/>
              </a:rPr>
              <a:t>вулично</a:t>
            </a:r>
            <a:r>
              <a:rPr lang="uk-UA" sz="1800" b="1" i="1" dirty="0">
                <a:latin typeface="+mn-lt"/>
              </a:rPr>
              <a:t>-дорожньої мережі та ін.</a:t>
            </a:r>
            <a:br>
              <a:rPr lang="uk-UA" sz="1800" b="1" i="1" dirty="0">
                <a:latin typeface="+mn-lt"/>
              </a:rPr>
            </a:br>
            <a:r>
              <a:rPr lang="uk-UA" sz="1800" b="1" i="1" dirty="0">
                <a:latin typeface="+mn-lt"/>
              </a:rPr>
              <a:t>      Приклади соціально важливих закупівель, здійснених за процедурою відкритих торгів з публікацією англійською мовою («міжнародні торги»), наведено у таблиці :</a:t>
            </a:r>
            <a:endParaRPr lang="ru-RU" sz="1800" b="1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572119"/>
              </p:ext>
            </p:extLst>
          </p:nvPr>
        </p:nvGraphicFramePr>
        <p:xfrm>
          <a:off x="739302" y="3850573"/>
          <a:ext cx="10749064" cy="2220447"/>
        </p:xfrm>
        <a:graphic>
          <a:graphicData uri="http://schemas.openxmlformats.org/drawingml/2006/table">
            <a:tbl>
              <a:tblPr firstRow="1" firstCol="1" bandRow="1"/>
              <a:tblGrid>
                <a:gridCol w="3258766">
                  <a:extLst>
                    <a:ext uri="{9D8B030D-6E8A-4147-A177-3AD203B41FA5}">
                      <a16:colId xmlns:a16="http://schemas.microsoft.com/office/drawing/2014/main" val="1326315439"/>
                    </a:ext>
                  </a:extLst>
                </a:gridCol>
                <a:gridCol w="4265793">
                  <a:extLst>
                    <a:ext uri="{9D8B030D-6E8A-4147-A177-3AD203B41FA5}">
                      <a16:colId xmlns:a16="http://schemas.microsoft.com/office/drawing/2014/main" val="3480025982"/>
                    </a:ext>
                  </a:extLst>
                </a:gridCol>
                <a:gridCol w="1641086">
                  <a:extLst>
                    <a:ext uri="{9D8B030D-6E8A-4147-A177-3AD203B41FA5}">
                      <a16:colId xmlns:a16="http://schemas.microsoft.com/office/drawing/2014/main" val="179133224"/>
                    </a:ext>
                  </a:extLst>
                </a:gridCol>
                <a:gridCol w="1583419">
                  <a:extLst>
                    <a:ext uri="{9D8B030D-6E8A-4147-A177-3AD203B41FA5}">
                      <a16:colId xmlns:a16="http://schemas.microsoft.com/office/drawing/2014/main" val="2397733076"/>
                    </a:ext>
                  </a:extLst>
                </a:gridCol>
              </a:tblGrid>
              <a:tr h="587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Замовник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Конкретна назва предмету закупівлі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предмету закупівлі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Сума договору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(млн грн)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837538"/>
                  </a:ext>
                </a:extLst>
              </a:tr>
              <a:tr h="587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будівництва та шляхового господарства</a:t>
                      </a:r>
                      <a:endParaRPr lang="uk-UA" sz="15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Поточний ремонт вулично-дорожньої мережі</a:t>
                      </a:r>
                      <a:endParaRPr lang="uk-UA" sz="15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Роботи</a:t>
                      </a:r>
                      <a:endParaRPr lang="uk-UA" sz="15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189,0</a:t>
                      </a:r>
                      <a:endParaRPr lang="uk-UA" sz="15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198449"/>
                  </a:ext>
                </a:extLst>
              </a:tr>
              <a:tr h="531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 «Харківський метрополітен»</a:t>
                      </a:r>
                      <a:endParaRPr lang="uk-UA" sz="15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Поточний ремонт і технічне обслуговування ескалаторів</a:t>
                      </a:r>
                      <a:endParaRPr lang="uk-UA" sz="15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Послуги</a:t>
                      </a:r>
                      <a:endParaRPr lang="uk-UA" sz="15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uk-UA" sz="15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647323"/>
                  </a:ext>
                </a:extLst>
              </a:tr>
              <a:tr h="514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 «Комплекс з вивозу побутових відходів»</a:t>
                      </a:r>
                      <a:endParaRPr lang="uk-UA" sz="15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Утилізація / видалення сміття та поводження зі сміттям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Послуги</a:t>
                      </a:r>
                      <a:endParaRPr lang="uk-UA" sz="15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  <a:endParaRPr lang="uk-UA" sz="15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06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91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6765"/>
            <a:ext cx="10515600" cy="47377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A53010"/>
                </a:solidFill>
                <a:latin typeface="+mn-lt"/>
              </a:rPr>
              <a:t>Переможці</a:t>
            </a:r>
            <a:endParaRPr lang="ru-RU" sz="3200" b="1" dirty="0">
              <a:solidFill>
                <a:srgbClr val="A5301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2303" y="1780664"/>
            <a:ext cx="5669280" cy="4279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	</a:t>
            </a:r>
          </a:p>
          <a:p>
            <a:pPr marL="0" indent="0" algn="just">
              <a:buNone/>
            </a:pPr>
            <a:r>
              <a:rPr lang="uk-UA" dirty="0"/>
              <a:t>Загальна кількість пропозицій, наданих учасниками в успішних закупівлях, проведених з використанням електронної системи закупівель (відкриті торги, переговорні процедури, допорогові / спрощені закупівлі) склала – 1998. 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Переможцями закупівель, проведених з використанням електронної системи закупівель, визначено 521 суб’єкт господарювання. Серед них 344 (66%) учасники-переможці, що зареєстровані в ЄДРПОУ як суб’єкти підприємницької діяльності на території м. Харкова та Харківської області. Кількість вітчизняних учасників-переможців склала 100%.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7B5C72-926E-4153-8DB4-15B2D5857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16" y="2323739"/>
            <a:ext cx="4229429" cy="34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41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42" y="827047"/>
            <a:ext cx="10396882" cy="1133238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A53010"/>
                </a:solidFill>
                <a:latin typeface="+mn-lt"/>
              </a:rPr>
              <a:t>Організація закупівельної діяльності замовників </a:t>
            </a:r>
            <a:br>
              <a:rPr lang="uk-UA" sz="3200" b="1" dirty="0">
                <a:solidFill>
                  <a:srgbClr val="A53010"/>
                </a:solidFill>
                <a:latin typeface="+mn-lt"/>
              </a:rPr>
            </a:br>
            <a:r>
              <a:rPr lang="uk-UA" sz="3200" b="1" dirty="0">
                <a:solidFill>
                  <a:srgbClr val="A53010"/>
                </a:solidFill>
                <a:latin typeface="+mn-lt"/>
              </a:rPr>
              <a:t>Харківської міської ради</a:t>
            </a:r>
            <a:r>
              <a:rPr lang="uk-UA" sz="3200" b="1" dirty="0">
                <a:latin typeface="+mn-lt"/>
              </a:rPr>
              <a:t/>
            </a:r>
            <a:br>
              <a:rPr lang="uk-UA" sz="3200" b="1" dirty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1840" y="3724321"/>
            <a:ext cx="3310128" cy="1407577"/>
          </a:xfrm>
        </p:spPr>
        <p:txBody>
          <a:bodyPr/>
          <a:lstStyle/>
          <a:p>
            <a:pPr lvl="0"/>
            <a:endParaRPr lang="uk-UA" sz="14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1" dirty="0">
                <a:solidFill>
                  <a:prstClr val="black"/>
                </a:solidFill>
              </a:rPr>
              <a:t>Створено 185 тендерних комітетів та визначено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1" dirty="0">
                <a:solidFill>
                  <a:prstClr val="black"/>
                </a:solidFill>
              </a:rPr>
              <a:t>89 уповноважених осіб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1" dirty="0">
                <a:solidFill>
                  <a:prstClr val="black"/>
                </a:solidFill>
              </a:rPr>
              <a:t>по процедурам закупівель</a:t>
            </a:r>
            <a:endParaRPr lang="ru-RU" sz="1800" b="1" dirty="0">
              <a:solidFill>
                <a:prstClr val="black"/>
              </a:solidFill>
            </a:endParaRPr>
          </a:p>
          <a:p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xfrm>
            <a:off x="691840" y="5238572"/>
            <a:ext cx="3310128" cy="13601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40936" y="3666583"/>
            <a:ext cx="3310128" cy="730551"/>
          </a:xfrm>
        </p:spPr>
        <p:txBody>
          <a:bodyPr/>
          <a:lstStyle/>
          <a:p>
            <a:r>
              <a:rPr lang="uk-UA" sz="1800" b="1" dirty="0">
                <a:solidFill>
                  <a:schemeClr val="tx1"/>
                </a:solidFill>
              </a:rPr>
              <a:t>Визначено 295 уповноважених осіб по спрощеним закупівлям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4235999" y="5238572"/>
            <a:ext cx="3310128" cy="13601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095664" y="3958506"/>
            <a:ext cx="3310128" cy="939209"/>
          </a:xfrm>
        </p:spPr>
        <p:txBody>
          <a:bodyPr/>
          <a:lstStyle/>
          <a:p>
            <a:r>
              <a:rPr lang="uk-UA" sz="1800" b="1" dirty="0">
                <a:solidFill>
                  <a:schemeClr val="tx1"/>
                </a:solidFill>
              </a:rPr>
              <a:t>Визначено 309 осіб, відповідальних за публікацію звітів про договори про закупівлі, укладені без використання ЕСЗ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>
          <a:xfrm>
            <a:off x="7768819" y="5238572"/>
            <a:ext cx="3310128" cy="13601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5" name="Лента лицом вверх 14"/>
          <p:cNvSpPr/>
          <p:nvPr/>
        </p:nvSpPr>
        <p:spPr>
          <a:xfrm>
            <a:off x="1555334" y="4897715"/>
            <a:ext cx="8767985" cy="1407577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Загальна кількість організаторів закупівель по Харківській міській ради складає </a:t>
            </a:r>
            <a:r>
              <a:rPr lang="uk-UA" b="1">
                <a:solidFill>
                  <a:schemeClr val="tx1"/>
                </a:solidFill>
              </a:rPr>
              <a:t>251 юридичну особу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1" name="Місце для зображення 20">
            <a:extLst>
              <a:ext uri="{FF2B5EF4-FFF2-40B4-BE49-F238E27FC236}">
                <a16:creationId xmlns:a16="http://schemas.microsoft.com/office/drawing/2014/main" id="{ECFAD793-53AF-4BE0-8594-A97C5BE50CDB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2"/>
          <a:srcRect l="-70805" t="6704" r="-70805" b="6704"/>
          <a:stretch/>
        </p:blipFill>
        <p:spPr>
          <a:xfrm>
            <a:off x="4024232" y="1857845"/>
            <a:ext cx="3827145" cy="1776860"/>
          </a:xfrm>
          <a:ln>
            <a:noFill/>
          </a:ln>
        </p:spPr>
      </p:pic>
      <p:pic>
        <p:nvPicPr>
          <p:cNvPr id="27" name="Місце для зображення 26">
            <a:extLst>
              <a:ext uri="{FF2B5EF4-FFF2-40B4-BE49-F238E27FC236}">
                <a16:creationId xmlns:a16="http://schemas.microsoft.com/office/drawing/2014/main" id="{99B67A62-5FED-4D60-9356-A3832222716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3"/>
          <a:srcRect l="-2243" t="19988" r="-2243" b="19988"/>
          <a:stretch/>
        </p:blipFill>
        <p:spPr>
          <a:xfrm>
            <a:off x="669576" y="1849457"/>
            <a:ext cx="3310128" cy="1728708"/>
          </a:xfrm>
          <a:ln>
            <a:noFill/>
          </a:ln>
        </p:spPr>
      </p:pic>
      <p:pic>
        <p:nvPicPr>
          <p:cNvPr id="33" name="Місце для зображення 32">
            <a:extLst>
              <a:ext uri="{FF2B5EF4-FFF2-40B4-BE49-F238E27FC236}">
                <a16:creationId xmlns:a16="http://schemas.microsoft.com/office/drawing/2014/main" id="{98144C5E-2149-43E4-8286-56392E62ED23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4"/>
          <a:srcRect l="-10044" t="1111" r="-10044" b="1111"/>
          <a:stretch/>
        </p:blipFill>
        <p:spPr>
          <a:xfrm>
            <a:off x="7990492" y="1834110"/>
            <a:ext cx="3415300" cy="1722236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93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33" y="564133"/>
            <a:ext cx="11879249" cy="103638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A53010"/>
                </a:solidFill>
                <a:latin typeface="+mn-lt"/>
              </a:rPr>
              <a:t>Рейтинг за </a:t>
            </a:r>
            <a:r>
              <a:rPr lang="ru-RU" sz="3200" b="1" dirty="0" err="1">
                <a:solidFill>
                  <a:srgbClr val="A53010"/>
                </a:solidFill>
                <a:latin typeface="+mn-lt"/>
              </a:rPr>
              <a:t>кількістю</a:t>
            </a:r>
            <a:r>
              <a:rPr lang="ru-RU" sz="3200" b="1" dirty="0">
                <a:solidFill>
                  <a:srgbClr val="A53010"/>
                </a:solidFill>
                <a:latin typeface="+mn-lt"/>
              </a:rPr>
              <a:t> закуп</a:t>
            </a:r>
            <a:r>
              <a:rPr lang="uk-UA" sz="3200" b="1" dirty="0">
                <a:solidFill>
                  <a:srgbClr val="A53010"/>
                </a:solidFill>
                <a:latin typeface="+mn-lt"/>
              </a:rPr>
              <a:t>і</a:t>
            </a:r>
            <a:r>
              <a:rPr lang="ru-RU" sz="3200" b="1" dirty="0" err="1">
                <a:solidFill>
                  <a:srgbClr val="A53010"/>
                </a:solidFill>
                <a:latin typeface="+mn-lt"/>
              </a:rPr>
              <a:t>вель</a:t>
            </a:r>
            <a:r>
              <a:rPr lang="ru-RU" sz="3200" b="1" dirty="0">
                <a:solidFill>
                  <a:srgbClr val="A53010"/>
                </a:solidFill>
                <a:latin typeface="+mn-lt"/>
              </a:rPr>
              <a:t>, </a:t>
            </a:r>
            <a:br>
              <a:rPr lang="ru-RU" sz="3200" b="1" dirty="0">
                <a:solidFill>
                  <a:srgbClr val="A53010"/>
                </a:solidFill>
                <a:latin typeface="+mn-lt"/>
              </a:rPr>
            </a:br>
            <a:r>
              <a:rPr lang="uk-UA" sz="3200" b="1" dirty="0">
                <a:solidFill>
                  <a:srgbClr val="A53010"/>
                </a:solidFill>
                <a:latin typeface="+mn-lt"/>
              </a:rPr>
              <a:t>що завершились підписанням договорів у 1 кварталі </a:t>
            </a:r>
            <a:br>
              <a:rPr lang="uk-UA" sz="3200" b="1" dirty="0">
                <a:solidFill>
                  <a:srgbClr val="A53010"/>
                </a:solidFill>
                <a:latin typeface="+mn-lt"/>
              </a:rPr>
            </a:br>
            <a:r>
              <a:rPr lang="uk-UA" sz="3200" b="1" dirty="0">
                <a:solidFill>
                  <a:srgbClr val="A53010"/>
                </a:solidFill>
                <a:latin typeface="+mn-lt"/>
              </a:rPr>
              <a:t>2021 року, за даними системи </a:t>
            </a:r>
            <a:r>
              <a:rPr lang="en-US" sz="3200" b="1" dirty="0">
                <a:solidFill>
                  <a:srgbClr val="A53010"/>
                </a:solidFill>
                <a:latin typeface="+mn-lt"/>
              </a:rPr>
              <a:t>PROZORRO </a:t>
            </a:r>
            <a:endParaRPr lang="ru-RU" sz="3200" b="1" dirty="0">
              <a:solidFill>
                <a:srgbClr val="A53010"/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6FFE70-38E8-4043-B098-AB2520A48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484" y="2030136"/>
            <a:ext cx="110342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F1E22F28-D2B5-46DE-A746-4C4413CF3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077818"/>
              </p:ext>
            </p:extLst>
          </p:nvPr>
        </p:nvGraphicFramePr>
        <p:xfrm>
          <a:off x="1649649" y="1848256"/>
          <a:ext cx="8892702" cy="437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CAC7ABA-CA79-452C-97BC-4D2BB0EF021E}"/>
              </a:ext>
            </a:extLst>
          </p:cNvPr>
          <p:cNvSpPr/>
          <p:nvPr/>
        </p:nvSpPr>
        <p:spPr>
          <a:xfrm>
            <a:off x="2237362" y="2916954"/>
            <a:ext cx="2402732" cy="4572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550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75" y="564133"/>
            <a:ext cx="11879249" cy="103638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A53010"/>
                </a:solidFill>
                <a:latin typeface="+mn-lt"/>
              </a:rPr>
              <a:t>Рейтинг за сумами </a:t>
            </a:r>
            <a:r>
              <a:rPr lang="ru-RU" sz="3200" b="1" dirty="0" err="1">
                <a:solidFill>
                  <a:srgbClr val="A53010"/>
                </a:solidFill>
                <a:latin typeface="+mn-lt"/>
              </a:rPr>
              <a:t>укладених</a:t>
            </a:r>
            <a:r>
              <a:rPr lang="ru-RU" sz="3200" b="1" dirty="0">
                <a:solidFill>
                  <a:srgbClr val="A53010"/>
                </a:solidFill>
                <a:latin typeface="+mn-lt"/>
              </a:rPr>
              <a:t> </a:t>
            </a:r>
            <a:r>
              <a:rPr lang="uk-UA" sz="3200" b="1" dirty="0">
                <a:solidFill>
                  <a:srgbClr val="A53010"/>
                </a:solidFill>
                <a:latin typeface="+mn-lt"/>
              </a:rPr>
              <a:t>договорів у 1 кварталі </a:t>
            </a:r>
            <a:br>
              <a:rPr lang="uk-UA" sz="3200" b="1" dirty="0">
                <a:solidFill>
                  <a:srgbClr val="A53010"/>
                </a:solidFill>
                <a:latin typeface="+mn-lt"/>
              </a:rPr>
            </a:br>
            <a:r>
              <a:rPr lang="uk-UA" sz="3200" b="1" dirty="0">
                <a:solidFill>
                  <a:srgbClr val="A53010"/>
                </a:solidFill>
                <a:latin typeface="+mn-lt"/>
              </a:rPr>
              <a:t>2021  року,  за  даними  системи  </a:t>
            </a:r>
            <a:r>
              <a:rPr lang="en-US" sz="3200" b="1" dirty="0">
                <a:solidFill>
                  <a:srgbClr val="A53010"/>
                </a:solidFill>
                <a:latin typeface="+mn-lt"/>
              </a:rPr>
              <a:t>PROZORRO</a:t>
            </a:r>
            <a:r>
              <a:rPr lang="ru-RU" sz="3200" b="1" dirty="0">
                <a:solidFill>
                  <a:srgbClr val="A53010"/>
                </a:solidFill>
                <a:latin typeface="+mn-lt"/>
              </a:rPr>
              <a:t>  (млн  </a:t>
            </a:r>
            <a:r>
              <a:rPr lang="ru-RU" sz="3200" b="1" dirty="0" err="1">
                <a:solidFill>
                  <a:srgbClr val="A53010"/>
                </a:solidFill>
                <a:latin typeface="+mn-lt"/>
              </a:rPr>
              <a:t>грн</a:t>
            </a:r>
            <a:r>
              <a:rPr lang="ru-RU" sz="3200" b="1" dirty="0">
                <a:solidFill>
                  <a:srgbClr val="A53010"/>
                </a:solidFill>
                <a:latin typeface="+mn-lt"/>
              </a:rPr>
              <a:t>)</a:t>
            </a:r>
            <a:r>
              <a:rPr lang="en-US" sz="3200" b="1" dirty="0">
                <a:solidFill>
                  <a:srgbClr val="A53010"/>
                </a:solidFill>
                <a:latin typeface="+mn-lt"/>
              </a:rPr>
              <a:t> </a:t>
            </a:r>
            <a:endParaRPr lang="ru-RU" sz="3200" b="1" dirty="0">
              <a:solidFill>
                <a:srgbClr val="A53010"/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6FFE70-38E8-4043-B098-AB2520A48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484" y="2030136"/>
            <a:ext cx="110342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F1E22F28-D2B5-46DE-A746-4C4413CF3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275278"/>
              </p:ext>
            </p:extLst>
          </p:nvPr>
        </p:nvGraphicFramePr>
        <p:xfrm>
          <a:off x="1649649" y="1848256"/>
          <a:ext cx="8892702" cy="437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CAC7ABA-CA79-452C-97BC-4D2BB0EF021E}"/>
              </a:ext>
            </a:extLst>
          </p:cNvPr>
          <p:cNvSpPr/>
          <p:nvPr/>
        </p:nvSpPr>
        <p:spPr>
          <a:xfrm>
            <a:off x="2237362" y="2916954"/>
            <a:ext cx="2402732" cy="4572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950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475" y="506384"/>
            <a:ext cx="10058400" cy="94358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A53010"/>
                </a:solidFill>
                <a:latin typeface="+mn-lt"/>
              </a:rPr>
              <a:t>Показники закупівель, проведених з використанням ЕСЗ</a:t>
            </a:r>
            <a:endParaRPr lang="ru-RU" sz="3200" b="1" dirty="0">
              <a:solidFill>
                <a:srgbClr val="A5301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18073"/>
            <a:ext cx="5157787" cy="73930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400" b="1" dirty="0"/>
              <a:t>За кількістю торгів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200" b="1" dirty="0"/>
              <a:t>(загалом – 1701)</a:t>
            </a:r>
            <a:endParaRPr lang="ru-RU" sz="22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0745732"/>
              </p:ext>
            </p:extLst>
          </p:nvPr>
        </p:nvGraphicFramePr>
        <p:xfrm>
          <a:off x="839788" y="2557375"/>
          <a:ext cx="5141136" cy="367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675" y="1838528"/>
            <a:ext cx="5183188" cy="73930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400" b="1" dirty="0"/>
              <a:t>За очікуваною вартістю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200" b="1" dirty="0"/>
              <a:t>(загалом – 6088,0 млн грн)</a:t>
            </a:r>
            <a:endParaRPr lang="ru-RU" sz="2200" b="1" dirty="0"/>
          </a:p>
        </p:txBody>
      </p:sp>
      <p:graphicFrame>
        <p:nvGraphicFramePr>
          <p:cNvPr id="10" name="Объект 8">
            <a:extLst>
              <a:ext uri="{FF2B5EF4-FFF2-40B4-BE49-F238E27FC236}">
                <a16:creationId xmlns:a16="http://schemas.microsoft.com/office/drawing/2014/main" id="{688BFB3E-1293-4479-B936-61A51D16A5D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85454452"/>
              </p:ext>
            </p:extLst>
          </p:nvPr>
        </p:nvGraphicFramePr>
        <p:xfrm>
          <a:off x="6211076" y="2557375"/>
          <a:ext cx="5141136" cy="367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2335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5" y="21850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A53010"/>
                </a:solidFill>
                <a:latin typeface="+mn-lt"/>
              </a:rPr>
              <a:t>Загальна характеристика успішних закупівель </a:t>
            </a:r>
            <a:br>
              <a:rPr lang="uk-UA" sz="3200" b="1" dirty="0">
                <a:solidFill>
                  <a:srgbClr val="A53010"/>
                </a:solidFill>
                <a:latin typeface="+mn-lt"/>
              </a:rPr>
            </a:br>
            <a:r>
              <a:rPr lang="uk-UA" sz="3200" b="1" dirty="0">
                <a:solidFill>
                  <a:srgbClr val="A53010"/>
                </a:solidFill>
                <a:latin typeface="+mn-lt"/>
              </a:rPr>
              <a:t>(таких, що завершились підписанням договорів)</a:t>
            </a:r>
            <a:endParaRPr lang="ru-RU" sz="3200" b="1" dirty="0">
              <a:solidFill>
                <a:srgbClr val="A5301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718967"/>
              </p:ext>
            </p:extLst>
          </p:nvPr>
        </p:nvGraphicFramePr>
        <p:xfrm>
          <a:off x="1096963" y="1846263"/>
          <a:ext cx="10058402" cy="4438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997">
                  <a:extLst>
                    <a:ext uri="{9D8B030D-6E8A-4147-A177-3AD203B41FA5}">
                      <a16:colId xmlns:a16="http://schemas.microsoft.com/office/drawing/2014/main" val="1448365230"/>
                    </a:ext>
                  </a:extLst>
                </a:gridCol>
                <a:gridCol w="2363400">
                  <a:extLst>
                    <a:ext uri="{9D8B030D-6E8A-4147-A177-3AD203B41FA5}">
                      <a16:colId xmlns:a16="http://schemas.microsoft.com/office/drawing/2014/main" val="1052139626"/>
                    </a:ext>
                  </a:extLst>
                </a:gridCol>
                <a:gridCol w="2409923">
                  <a:extLst>
                    <a:ext uri="{9D8B030D-6E8A-4147-A177-3AD203B41FA5}">
                      <a16:colId xmlns:a16="http://schemas.microsoft.com/office/drawing/2014/main" val="4260635647"/>
                    </a:ext>
                  </a:extLst>
                </a:gridCol>
                <a:gridCol w="2430082">
                  <a:extLst>
                    <a:ext uri="{9D8B030D-6E8A-4147-A177-3AD203B41FA5}">
                      <a16:colId xmlns:a16="http://schemas.microsoft.com/office/drawing/2014/main" val="3849860565"/>
                    </a:ext>
                  </a:extLst>
                </a:gridCol>
              </a:tblGrid>
              <a:tr h="634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Відкриті торги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Переговорна процедура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Допорогові торги / Спрощена закупівля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extLst>
                  <a:ext uri="{0D108BD9-81ED-4DB2-BD59-A6C34878D82A}">
                    <a16:rowId xmlns:a16="http://schemas.microsoft.com/office/drawing/2014/main" val="1671302097"/>
                  </a:ext>
                </a:extLst>
              </a:tr>
              <a:tr h="6341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закупівель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</a:t>
                      </a: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516</a:t>
                      </a:r>
                    </a:p>
                  </a:txBody>
                  <a:tcPr marL="65598" marR="65598" marT="0" marB="0"/>
                </a:tc>
                <a:extLst>
                  <a:ext uri="{0D108BD9-81ED-4DB2-BD59-A6C34878D82A}">
                    <a16:rowId xmlns:a16="http://schemas.microsoft.com/office/drawing/2014/main" val="3262939629"/>
                  </a:ext>
                </a:extLst>
              </a:tr>
              <a:tr h="6341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лотів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454</a:t>
                      </a: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520</a:t>
                      </a:r>
                    </a:p>
                  </a:txBody>
                  <a:tcPr marL="65598" marR="65598" marT="0" marB="0"/>
                </a:tc>
                <a:extLst>
                  <a:ext uri="{0D108BD9-81ED-4DB2-BD59-A6C34878D82A}">
                    <a16:rowId xmlns:a16="http://schemas.microsoft.com/office/drawing/2014/main" val="1826824046"/>
                  </a:ext>
                </a:extLst>
              </a:tr>
              <a:tr h="6341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пропозицій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(у середньому)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extLst>
                  <a:ext uri="{0D108BD9-81ED-4DB2-BD59-A6C34878D82A}">
                    <a16:rowId xmlns:a16="http://schemas.microsoft.com/office/drawing/2014/main" val="1640948901"/>
                  </a:ext>
                </a:extLst>
              </a:tr>
              <a:tr h="6341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Очікувана вартість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(млн грн)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466,7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1032,6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extLst>
                  <a:ext uri="{0D108BD9-81ED-4DB2-BD59-A6C34878D82A}">
                    <a16:rowId xmlns:a16="http://schemas.microsoft.com/office/drawing/2014/main" val="1087727632"/>
                  </a:ext>
                </a:extLst>
              </a:tr>
              <a:tr h="6341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Сума укладених договорів (млн грн)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439,3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1030,6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extLst>
                  <a:ext uri="{0D108BD9-81ED-4DB2-BD59-A6C34878D82A}">
                    <a16:rowId xmlns:a16="http://schemas.microsoft.com/office/drawing/2014/main" val="4026658667"/>
                  </a:ext>
                </a:extLst>
              </a:tr>
              <a:tr h="6341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Економія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(млн грн)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27,4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(5,9%)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(7,5%)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extLst>
                  <a:ext uri="{0D108BD9-81ED-4DB2-BD59-A6C34878D82A}">
                    <a16:rowId xmlns:a16="http://schemas.microsoft.com/office/drawing/2014/main" val="1381524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14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4694"/>
            <a:ext cx="10515600" cy="94604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A53010"/>
                </a:solidFill>
                <a:latin typeface="+mn-lt"/>
              </a:rPr>
              <a:t>Економія</a:t>
            </a:r>
            <a:endParaRPr lang="ru-RU" sz="3200" b="1" dirty="0">
              <a:solidFill>
                <a:srgbClr val="A5301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9306" y="2286000"/>
            <a:ext cx="5348591" cy="35142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/>
              <a:t>Загалом успішно завершено 1235 лотів на очікувану вартість </a:t>
            </a:r>
            <a:r>
              <a:rPr lang="uk-UA" sz="2400" b="1" dirty="0"/>
              <a:t>1592,3 млн грн. </a:t>
            </a:r>
          </a:p>
          <a:p>
            <a:pPr marL="0" indent="0" algn="just">
              <a:buNone/>
            </a:pPr>
            <a:r>
              <a:rPr lang="uk-UA" sz="2400" dirty="0"/>
              <a:t>Загальна сума укладених договорів </a:t>
            </a:r>
            <a:r>
              <a:rPr lang="uk-UA" sz="2400"/>
              <a:t>– </a:t>
            </a:r>
            <a:r>
              <a:rPr lang="uk-UA" sz="2400" b="1"/>
              <a:t>1555,9 </a:t>
            </a:r>
            <a:r>
              <a:rPr lang="uk-UA" sz="2400" b="1" dirty="0"/>
              <a:t>млн грн.</a:t>
            </a:r>
            <a:endParaRPr lang="ru-RU" sz="2400" b="1" dirty="0"/>
          </a:p>
          <a:p>
            <a:pPr marL="0" indent="0" algn="just">
              <a:buNone/>
            </a:pPr>
            <a:r>
              <a:rPr lang="uk-UA" sz="2400" dirty="0"/>
              <a:t>Загальна економія коштів бюджету міста Харкова за 1 квартал 2021 року склала </a:t>
            </a:r>
            <a:r>
              <a:rPr lang="uk-UA" sz="2400" b="1" dirty="0"/>
              <a:t>36,4 млн грн </a:t>
            </a:r>
            <a:r>
              <a:rPr lang="uk-UA" sz="2400" dirty="0"/>
              <a:t>(або 2,3%).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69E15D-786F-4171-83CD-D7AF6E6A0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899" y="2286000"/>
            <a:ext cx="4284465" cy="28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3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456" y="850757"/>
            <a:ext cx="11391088" cy="831377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A53010"/>
                </a:solidFill>
                <a:latin typeface="+mn-lt"/>
              </a:rPr>
              <a:t>Рейтинг замовників за кількістю проведення </a:t>
            </a:r>
            <a:br>
              <a:rPr lang="uk-UA" sz="3200" b="1" dirty="0">
                <a:solidFill>
                  <a:srgbClr val="A53010"/>
                </a:solidFill>
                <a:latin typeface="+mn-lt"/>
              </a:rPr>
            </a:br>
            <a:r>
              <a:rPr lang="uk-UA" sz="3200" b="1" dirty="0">
                <a:solidFill>
                  <a:srgbClr val="A53010"/>
                </a:solidFill>
                <a:latin typeface="+mn-lt"/>
              </a:rPr>
              <a:t>успішних конкурентних процедур закупівель </a:t>
            </a:r>
            <a:endParaRPr lang="ru-RU" sz="3200" b="1" dirty="0">
              <a:solidFill>
                <a:srgbClr val="A5301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62" y="1826010"/>
            <a:ext cx="5520920" cy="42964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200" b="1" dirty="0"/>
              <a:t>Головні розпорядники</a:t>
            </a:r>
            <a:endParaRPr lang="ru-RU" sz="2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863" y="1833223"/>
            <a:ext cx="5530175" cy="42964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200" b="1" dirty="0"/>
              <a:t>Підприємства, установи, організації</a:t>
            </a:r>
            <a:endParaRPr lang="ru-RU" sz="2200" b="1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A15DDFE-F63D-4328-90E3-76E09A2BB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72" y="1875625"/>
            <a:ext cx="11391827" cy="4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2" name="Діаграма 11">
            <a:extLst>
              <a:ext uri="{FF2B5EF4-FFF2-40B4-BE49-F238E27FC236}">
                <a16:creationId xmlns:a16="http://schemas.microsoft.com/office/drawing/2014/main" id="{54C56F5B-6815-4706-9E0B-9B302DD82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141940"/>
              </p:ext>
            </p:extLst>
          </p:nvPr>
        </p:nvGraphicFramePr>
        <p:xfrm>
          <a:off x="494962" y="2298010"/>
          <a:ext cx="5520920" cy="393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ADD948F8-527C-4E01-A96D-76253715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72" y="6609549"/>
            <a:ext cx="113918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6DFBD3E5-E9E6-4536-8FCE-4EA1E9CA0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2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6" name="Діаграма 15">
            <a:extLst>
              <a:ext uri="{FF2B5EF4-FFF2-40B4-BE49-F238E27FC236}">
                <a16:creationId xmlns:a16="http://schemas.microsoft.com/office/drawing/2014/main" id="{40728315-4778-4BB7-AF9A-B1C8E4FD3D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423469"/>
              </p:ext>
            </p:extLst>
          </p:nvPr>
        </p:nvGraphicFramePr>
        <p:xfrm>
          <a:off x="6164443" y="2298012"/>
          <a:ext cx="5532595" cy="39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6">
            <a:extLst>
              <a:ext uri="{FF2B5EF4-FFF2-40B4-BE49-F238E27FC236}">
                <a16:creationId xmlns:a16="http://schemas.microsoft.com/office/drawing/2014/main" id="{231065E5-C828-4548-BC5E-9408388CF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33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05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810485"/>
            <a:ext cx="10515600" cy="13160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A53010"/>
                </a:solidFill>
                <a:latin typeface="+mn-lt"/>
              </a:rPr>
              <a:t>Показники успішних відкритих торгів</a:t>
            </a:r>
            <a:r>
              <a:rPr lang="uk-UA" sz="3600" b="1" dirty="0">
                <a:latin typeface="+mn-lt"/>
              </a:rPr>
              <a:t/>
            </a:r>
            <a:br>
              <a:rPr lang="uk-UA" sz="3600" b="1" dirty="0">
                <a:latin typeface="+mn-lt"/>
              </a:rPr>
            </a:br>
            <a:r>
              <a:rPr lang="uk-UA" sz="2700" b="1" i="1" dirty="0">
                <a:latin typeface="+mn-lt"/>
              </a:rPr>
              <a:t>За результатами успішних відкритих торгів, замовниками ХМР </a:t>
            </a:r>
            <a:br>
              <a:rPr lang="uk-UA" sz="2700" b="1" i="1" dirty="0">
                <a:latin typeface="+mn-lt"/>
              </a:rPr>
            </a:br>
            <a:r>
              <a:rPr lang="uk-UA" sz="2700" b="1" i="1" dirty="0">
                <a:latin typeface="+mn-lt"/>
              </a:rPr>
              <a:t>за 1 квартал 2021 року укладено договорів на загальну вартість 439,3 млн грн </a:t>
            </a:r>
            <a:r>
              <a:rPr lang="uk-UA" sz="2200" b="1" i="1" dirty="0">
                <a:latin typeface="+mn-lt"/>
              </a:rPr>
              <a:t/>
            </a:r>
            <a:br>
              <a:rPr lang="uk-UA" sz="2200" b="1" i="1" dirty="0">
                <a:latin typeface="+mn-lt"/>
              </a:rPr>
            </a:br>
            <a:r>
              <a:rPr lang="ru-RU" sz="2200" b="1" i="1" dirty="0">
                <a:latin typeface="+mn-lt"/>
              </a:rPr>
              <a:t/>
            </a:r>
            <a:br>
              <a:rPr lang="ru-RU" sz="2200" b="1" i="1" dirty="0">
                <a:latin typeface="+mn-lt"/>
              </a:rPr>
            </a:br>
            <a:endParaRPr lang="ru-RU" sz="2200" b="1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70853"/>
            <a:ext cx="5157787" cy="90639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uk-UA" sz="2000" dirty="0"/>
              <a:t>Процентне співвідношення предметів закупівлі в успішних відкритих торгах </a:t>
            </a:r>
          </a:p>
          <a:p>
            <a:pPr algn="ctr">
              <a:spcBef>
                <a:spcPts val="0"/>
              </a:spcBef>
            </a:pPr>
            <a:r>
              <a:rPr lang="uk-UA" sz="2000" dirty="0"/>
              <a:t>за кількістю лотів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4050909"/>
              </p:ext>
            </p:extLst>
          </p:nvPr>
        </p:nvGraphicFramePr>
        <p:xfrm>
          <a:off x="839788" y="2791837"/>
          <a:ext cx="5157787" cy="339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870853"/>
            <a:ext cx="5183188" cy="90639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uk-UA" sz="2000" dirty="0"/>
              <a:t>Процентне співвідношення предметів закупівлі в успішних відкритих торгах </a:t>
            </a:r>
          </a:p>
          <a:p>
            <a:pPr algn="ctr">
              <a:spcBef>
                <a:spcPts val="0"/>
              </a:spcBef>
            </a:pPr>
            <a:r>
              <a:rPr lang="uk-UA" sz="2000" dirty="0"/>
              <a:t>за вартістю договорів</a:t>
            </a:r>
            <a:endParaRPr lang="ru-RU" sz="2000" dirty="0"/>
          </a:p>
        </p:txBody>
      </p:sp>
      <p:graphicFrame>
        <p:nvGraphicFramePr>
          <p:cNvPr id="10" name="Объект 6">
            <a:extLst>
              <a:ext uri="{FF2B5EF4-FFF2-40B4-BE49-F238E27FC236}">
                <a16:creationId xmlns:a16="http://schemas.microsoft.com/office/drawing/2014/main" id="{911BA022-3537-4D35-AAC7-3AD33FE0528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88387923"/>
              </p:ext>
            </p:extLst>
          </p:nvPr>
        </p:nvGraphicFramePr>
        <p:xfrm>
          <a:off x="6172200" y="2791837"/>
          <a:ext cx="5183188" cy="3465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4867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2734</TotalTime>
  <Words>333</Words>
  <Application>Microsoft Office PowerPoint</Application>
  <PresentationFormat>Широкоэкранный</PresentationFormat>
  <Paragraphs>101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 Cyr</vt:lpstr>
      <vt:lpstr>Calibri</vt:lpstr>
      <vt:lpstr>Calibri Light</vt:lpstr>
      <vt:lpstr>Times New Roman</vt:lpstr>
      <vt:lpstr>Ретроспектива</vt:lpstr>
      <vt:lpstr>Презентация PowerPoint</vt:lpstr>
      <vt:lpstr>Організація закупівельної діяльності замовників  Харківської міської ради </vt:lpstr>
      <vt:lpstr>Рейтинг за кількістю закупівель,  що завершились підписанням договорів у 1 кварталі  2021 року, за даними системи PROZORRO </vt:lpstr>
      <vt:lpstr>Рейтинг за сумами укладених договорів у 1 кварталі  2021  року,  за  даними  системи  PROZORRO  (млн  грн) </vt:lpstr>
      <vt:lpstr>Показники закупівель, проведених з використанням ЕСЗ</vt:lpstr>
      <vt:lpstr>Загальна характеристика успішних закупівель  (таких, що завершились підписанням договорів)</vt:lpstr>
      <vt:lpstr>Економія</vt:lpstr>
      <vt:lpstr>Рейтинг замовників за кількістю проведення  успішних конкурентних процедур закупівель </vt:lpstr>
      <vt:lpstr>Показники успішних відкритих торгів За результатами успішних відкритих торгів, замовниками ХМР  за 1 квартал 2021 року укладено договорів на загальну вартість 439,3 млн грн   </vt:lpstr>
      <vt:lpstr>     Соціально важливі закупівлі                  За   процедурами   відкритих   торгів   найбільше   закуплено    таких   товарів: медичне обладнання, продукти харчування, бензин та паливно-мастильні матеріали, меблі та ін.        При закупівлях послуг, крім комунальних, переважають послуги з ремонту і технічного обслуговування будівельних конструкцій та транспортних засобів та ін.        Серед робіт переважну частину складали капітальний ремонт приміщень заладів охорони здоров’я та культури, поточний ремонт вулично-дорожньої мережі та ін.       Приклади соціально важливих закупівель, здійснених за процедурою відкритих торгів з публікацією англійською мовою («міжнародні торги»), наведено у таблиці :</vt:lpstr>
      <vt:lpstr>Переможці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Актуальні питання закупівель товарів  на 2020 рік</dc:title>
  <dc:creator>Nina P. Sharaburova</dc:creator>
  <cp:lastModifiedBy>Svetlana V. Lazarenko</cp:lastModifiedBy>
  <cp:revision>271</cp:revision>
  <cp:lastPrinted>2021-04-21T11:08:13Z</cp:lastPrinted>
  <dcterms:created xsi:type="dcterms:W3CDTF">2019-11-12T09:43:00Z</dcterms:created>
  <dcterms:modified xsi:type="dcterms:W3CDTF">2021-04-23T11:02:21Z</dcterms:modified>
</cp:coreProperties>
</file>