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sldIdLst>
    <p:sldId id="288" r:id="rId2"/>
    <p:sldId id="287" r:id="rId3"/>
    <p:sldId id="300" r:id="rId4"/>
    <p:sldId id="301" r:id="rId5"/>
    <p:sldId id="291" r:id="rId6"/>
    <p:sldId id="293" r:id="rId7"/>
    <p:sldId id="294" r:id="rId8"/>
    <p:sldId id="296" r:id="rId9"/>
    <p:sldId id="297" r:id="rId10"/>
    <p:sldId id="298" r:id="rId11"/>
    <p:sldId id="29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A53010"/>
    <a:srgbClr val="EB936B"/>
    <a:srgbClr val="E77E4F"/>
    <a:srgbClr val="DE6742"/>
    <a:srgbClr val="E87344"/>
    <a:srgbClr val="BB4617"/>
    <a:srgbClr val="F6CAB8"/>
    <a:srgbClr val="EEC7C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84" y="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openxmlformats.org/officeDocument/2006/relationships/image" Target="../media/image2.jpeg"/><Relationship Id="rId1" Type="http://schemas.openxmlformats.org/officeDocument/2006/relationships/themeOverride" Target="../theme/themeOverride1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openxmlformats.org/officeDocument/2006/relationships/image" Target="../media/image2.jpeg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144990496877542"/>
          <c:y val="2.3078406958595654E-4"/>
          <c:w val="0.45681007742370761"/>
          <c:h val="0.8640776699029125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Відкриті торги</c:v>
                </c:pt>
              </c:strCache>
            </c:strRef>
          </c:tx>
          <c:spPr>
            <a:gradFill>
              <a:gsLst>
                <a:gs pos="0">
                  <a:schemeClr val="tx1"/>
                </a:gs>
                <a:gs pos="50000">
                  <a:srgbClr val="7030A0"/>
                </a:gs>
                <a:gs pos="100000">
                  <a:srgbClr xmlns:mc="http://schemas.openxmlformats.org/markup-compatibility/2006" xmlns:a14="http://schemas.microsoft.com/office/drawing/2010/main" val="000000" mc:Ignorable="a14" a14:legacySpreadsheetColorIndex="3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692">
              <a:solidFill>
                <a:srgbClr val="000000"/>
              </a:solidFill>
              <a:prstDash val="solid"/>
            </a:ln>
            <a:effectLst>
              <a:glow rad="12700">
                <a:srgbClr val="7030A0">
                  <a:alpha val="40000"/>
                </a:srgbClr>
              </a:glow>
            </a:effectLst>
            <a:scene3d>
              <a:camera prst="orthographicFront"/>
              <a:lightRig rig="threePt" dir="t"/>
            </a:scene3d>
            <a:sp3d prstMaterial="dkEdge"/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600" baseline="0"/>
                    </a:pPr>
                    <a:fld id="{D7523E5E-707E-479A-8346-A62F998AAC8F}" type="VALUE">
                      <a:rPr lang="en-US" sz="1600" baseline="0">
                        <a:solidFill>
                          <a:schemeClr val="bg1"/>
                        </a:solidFill>
                      </a:rPr>
                      <a:pPr>
                        <a:defRPr sz="1600" baseline="0"/>
                      </a:pPr>
                      <a:t>[ЗНАЧЕННЯ]</a:t>
                    </a:fld>
                    <a:endParaRPr lang="uk-UA"/>
                  </a:p>
                </c:rich>
              </c:tx>
              <c:spPr>
                <a:noFill/>
                <a:ln>
                  <a:noFill/>
                </a:ln>
                <a:effectLst>
                  <a:glow rad="88900">
                    <a:schemeClr val="bg1"/>
                  </a:glow>
                </a:effectLst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A8F-4AD6-950E-22B75997398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6BA3692-75CC-4427-A23D-2A4DC8799E50}" type="VALUE">
                      <a:rPr lang="en-US" baseline="0">
                        <a:solidFill>
                          <a:schemeClr val="bg1"/>
                        </a:solidFill>
                      </a:rPr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A8F-4AD6-950E-22B75997398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>
                  <a:glow rad="127000">
                    <a:schemeClr val="bg1"/>
                  </a:glow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aseline="0">
                      <a:solidFill>
                        <a:schemeClr val="bg1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DA8F-4AD6-950E-22B75997398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792ACAB-7C7F-486D-BF6B-54EFD03B4F29}" type="VALUE">
                      <a:rPr lang="en-US" baseline="0">
                        <a:solidFill>
                          <a:schemeClr val="bg1"/>
                        </a:solidFill>
                      </a:rPr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A8F-4AD6-950E-22B759973989}"/>
                </c:ext>
              </c:extLst>
            </c:dLbl>
            <c:dLbl>
              <c:idx val="4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600" baseline="0">
                        <a:solidFill>
                          <a:schemeClr val="bg1"/>
                        </a:solidFill>
                      </a:defRPr>
                    </a:pPr>
                    <a:r>
                      <a:rPr lang="en-US" baseline="0" dirty="0"/>
                      <a:t>20606</a:t>
                    </a:r>
                  </a:p>
                </c:rich>
              </c:tx>
              <c:spPr>
                <a:noFill/>
                <a:ln>
                  <a:noFill/>
                </a:ln>
                <a:effectLst>
                  <a:glow rad="127000">
                    <a:schemeClr val="bg1"/>
                  </a:glow>
                  <a:softEdge rad="88900"/>
                </a:effectLst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A8F-4AD6-950E-22B75997398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>
                  <a:glow rad="127000">
                    <a:schemeClr val="bg1"/>
                  </a:glow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aseline="0">
                      <a:solidFill>
                        <a:schemeClr val="bg1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008-4B1A-91E7-550BE209F447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>
                  <a:glow rad="127000">
                    <a:schemeClr val="bg1"/>
                  </a:glow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aseline="0">
                      <a:solidFill>
                        <a:schemeClr val="bg1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008-4B1A-91E7-550BE209F447}"/>
                </c:ext>
              </c:extLst>
            </c:dLbl>
            <c:spPr>
              <a:noFill/>
              <a:ln>
                <a:noFill/>
              </a:ln>
              <a:effectLst>
                <a:glow rad="127000">
                  <a:schemeClr val="bg1"/>
                </a:glow>
              </a:effectLst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Sheet1!$B$1:$H$1</c:f>
              <c:strCache>
                <c:ptCount val="7"/>
                <c:pt idx="0">
                  <c:v>Вінницька міська рада</c:v>
                </c:pt>
                <c:pt idx="1">
                  <c:v>Дніпровська міська рада</c:v>
                </c:pt>
                <c:pt idx="2">
                  <c:v>Маріупольська міська рада</c:v>
                </c:pt>
                <c:pt idx="3">
                  <c:v>Запорізька міська рада</c:v>
                </c:pt>
                <c:pt idx="4">
                  <c:v>Одеська міська рада</c:v>
                </c:pt>
                <c:pt idx="5">
                  <c:v>Львівська міська рада</c:v>
                </c:pt>
                <c:pt idx="6">
                  <c:v>Харківська міська рада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17228</c:v>
                </c:pt>
                <c:pt idx="1">
                  <c:v>18359</c:v>
                </c:pt>
                <c:pt idx="2">
                  <c:v>20177</c:v>
                </c:pt>
                <c:pt idx="3">
                  <c:v>20552</c:v>
                </c:pt>
                <c:pt idx="4">
                  <c:v>20606</c:v>
                </c:pt>
                <c:pt idx="5">
                  <c:v>34751</c:v>
                </c:pt>
                <c:pt idx="6">
                  <c:v>40249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A8F-4AD6-950E-22B759973989}"/>
            </c:ext>
          </c:extLst>
        </c:ser>
        <c:ser>
          <c:idx val="3"/>
          <c:order val="1"/>
          <c:tx>
            <c:strRef>
              <c:f>Sheet1!$A$3</c:f>
              <c:strCache>
                <c:ptCount val="1"/>
                <c:pt idx="0">
                  <c:v>Спрощені закупівлі</c:v>
                </c:pt>
              </c:strCache>
            </c:strRef>
          </c:tx>
          <c:spPr>
            <a:gradFill>
              <a:gsLst>
                <a:gs pos="23000">
                  <a:schemeClr val="accent4">
                    <a:lumMod val="75000"/>
                  </a:schemeClr>
                </a:gs>
                <a:gs pos="0">
                  <a:schemeClr val="tx1">
                    <a:lumMod val="50000"/>
                    <a:lumOff val="50000"/>
                  </a:schemeClr>
                </a:gs>
                <a:gs pos="76000">
                  <a:schemeClr val="accent4">
                    <a:lumMod val="60000"/>
                    <a:lumOff val="40000"/>
                  </a:schemeClr>
                </a:gs>
                <a:gs pos="52000">
                  <a:schemeClr val="accent4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</a:ln>
          </c:spPr>
          <c:invertIfNegative val="0"/>
          <c:cat>
            <c:strRef>
              <c:f>Sheet1!$B$1:$H$1</c:f>
              <c:strCache>
                <c:ptCount val="7"/>
                <c:pt idx="0">
                  <c:v>Вінницька міська рада</c:v>
                </c:pt>
                <c:pt idx="1">
                  <c:v>Дніпровська міська рада</c:v>
                </c:pt>
                <c:pt idx="2">
                  <c:v>Маріупольська міська рада</c:v>
                </c:pt>
                <c:pt idx="3">
                  <c:v>Запорізька міська рада</c:v>
                </c:pt>
                <c:pt idx="4">
                  <c:v>Одеська міська рада</c:v>
                </c:pt>
                <c:pt idx="5">
                  <c:v>Львівська міська рада</c:v>
                </c:pt>
                <c:pt idx="6">
                  <c:v>Харківська міська рада</c:v>
                </c:pt>
              </c:strCache>
            </c:strRef>
          </c:cat>
          <c:val>
            <c:numRef>
              <c:f>Sheet1!$B$3:$H$3</c:f>
              <c:numCache>
                <c:formatCode>0</c:formatCode>
                <c:ptCount val="7"/>
                <c:pt idx="0" formatCode="General">
                  <c:v>0</c:v>
                </c:pt>
                <c:pt idx="1">
                  <c:v>0</c:v>
                </c:pt>
                <c:pt idx="2" formatCode="General">
                  <c:v>0</c:v>
                </c:pt>
                <c:pt idx="3" formatCode="General">
                  <c:v>0</c:v>
                </c:pt>
                <c:pt idx="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8F-4AD6-950E-22B7599739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576767"/>
        <c:axId val="1"/>
      </c:barChart>
      <c:catAx>
        <c:axId val="68576767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uk-UA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4000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99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uk-UA"/>
          </a:p>
        </c:txPr>
        <c:crossAx val="68576767"/>
        <c:crosses val="autoZero"/>
        <c:crossBetween val="between"/>
        <c:majorUnit val="5000"/>
        <c:minorUnit val="1000"/>
      </c:valAx>
      <c:spPr>
        <a:noFill/>
        <a:ln w="25385">
          <a:noFill/>
        </a:ln>
      </c:spPr>
    </c:plotArea>
    <c:plotVisOnly val="1"/>
    <c:dispBlanksAs val="gap"/>
    <c:showDLblsOverMax val="0"/>
  </c:chart>
  <c:spPr>
    <a:solidFill>
      <a:schemeClr val="accent4">
        <a:lumMod val="20000"/>
        <a:lumOff val="80000"/>
      </a:schemeClr>
    </a:solidFill>
    <a:ln>
      <a:noFill/>
    </a:ln>
    <a:effectLst>
      <a:innerShdw blurRad="63500" dist="50800" dir="8100000">
        <a:schemeClr val="tx1">
          <a:alpha val="50000"/>
        </a:schemeClr>
      </a:innerShdw>
    </a:effectLst>
    <a:scene3d>
      <a:camera prst="orthographicFront"/>
      <a:lightRig rig="threePt" dir="t"/>
    </a:scene3d>
    <a:sp3d prstMaterial="dkEdge">
      <a:bevelT/>
      <a:bevelB/>
    </a:sp3d>
  </c:spPr>
  <c:txPr>
    <a:bodyPr/>
    <a:lstStyle/>
    <a:p>
      <a:pPr>
        <a:defRPr sz="1199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uk-UA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636467967692314"/>
          <c:y val="2.9926403965651285E-2"/>
          <c:w val="0.57901747512758395"/>
          <c:h val="0.8640776699029125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Відкриті торги</c:v>
                </c:pt>
              </c:strCache>
            </c:strRef>
          </c:tx>
          <c:spPr>
            <a:gradFill>
              <a:gsLst>
                <a:gs pos="0">
                  <a:schemeClr val="tx1"/>
                </a:gs>
                <a:gs pos="50000">
                  <a:schemeClr val="accent2">
                    <a:lumMod val="60000"/>
                    <a:lumOff val="40000"/>
                  </a:schemeClr>
                </a:gs>
                <a:gs pos="100000">
                  <a:srgbClr xmlns:mc="http://schemas.openxmlformats.org/markup-compatibility/2006" xmlns:a14="http://schemas.microsoft.com/office/drawing/2010/main" val="000000" mc:Ignorable="a14" a14:legacySpreadsheetColorIndex="3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692">
              <a:solidFill>
                <a:srgbClr val="000000"/>
              </a:solidFill>
              <a:prstDash val="solid"/>
            </a:ln>
            <a:effectLst>
              <a:glow rad="12700">
                <a:srgbClr val="7030A0">
                  <a:alpha val="40000"/>
                </a:srgbClr>
              </a:glow>
            </a:effectLst>
            <a:scene3d>
              <a:camera prst="orthographicFront"/>
              <a:lightRig rig="threePt" dir="t"/>
            </a:scene3d>
            <a:sp3d prstMaterial="dkEdge"/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500" baseline="0">
                        <a:solidFill>
                          <a:schemeClr val="tx1"/>
                        </a:solidFill>
                      </a:defRPr>
                    </a:pPr>
                    <a:fld id="{D7523E5E-707E-479A-8346-A62F998AAC8F}" type="VALUE">
                      <a:rPr lang="en-US" sz="1500" baseline="0">
                        <a:solidFill>
                          <a:schemeClr val="tx1"/>
                        </a:solidFill>
                      </a:rPr>
                      <a:pPr>
                        <a:defRPr sz="1500" baseline="0">
                          <a:solidFill>
                            <a:schemeClr val="tx1"/>
                          </a:solidFill>
                        </a:defRPr>
                      </a:pPr>
                      <a:t>[ЗНАЧЕННЯ]</a:t>
                    </a:fld>
                    <a:endParaRPr lang="uk-UA"/>
                  </a:p>
                </c:rich>
              </c:tx>
              <c:spPr>
                <a:noFill/>
                <a:ln>
                  <a:noFill/>
                </a:ln>
                <a:effectLst>
                  <a:glow rad="88900">
                    <a:schemeClr val="bg1"/>
                  </a:glow>
                </a:effectLst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9D9-434A-9B0C-29CEBDBE9D5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6BA3692-75CC-4427-A23D-2A4DC8799E50}" type="VALUE">
                      <a:rPr lang="en-US" baseline="0">
                        <a:solidFill>
                          <a:schemeClr val="tx1"/>
                        </a:solidFill>
                      </a:rPr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9D9-434A-9B0C-29CEBDBE9D5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792ACAB-7C7F-486D-BF6B-54EFD03B4F29}" type="VALUE">
                      <a:rPr lang="en-US" baseline="0">
                        <a:solidFill>
                          <a:schemeClr val="tx1"/>
                        </a:solidFill>
                      </a:rPr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9D9-434A-9B0C-29CEBDBE9D5B}"/>
                </c:ext>
              </c:extLst>
            </c:dLbl>
            <c:spPr>
              <a:noFill/>
              <a:ln>
                <a:noFill/>
              </a:ln>
              <a:effectLst>
                <a:glow rad="127000">
                  <a:schemeClr val="bg1"/>
                </a:glow>
              </a:effectLst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aseline="0">
                    <a:solidFill>
                      <a:schemeClr val="tx1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Sheet1!$B$1:$H$1</c:f>
              <c:strCache>
                <c:ptCount val="7"/>
                <c:pt idx="0">
                  <c:v>Криворізька міська рада</c:v>
                </c:pt>
                <c:pt idx="1">
                  <c:v>Одеська міська рада</c:v>
                </c:pt>
                <c:pt idx="2">
                  <c:v>Запорізька міська рада</c:v>
                </c:pt>
                <c:pt idx="3">
                  <c:v>Маріупольська міська рада</c:v>
                </c:pt>
                <c:pt idx="4">
                  <c:v>Львівська міська рада</c:v>
                </c:pt>
                <c:pt idx="5">
                  <c:v>Харківська міська рада</c:v>
                </c:pt>
                <c:pt idx="6">
                  <c:v>Дніпровська міська рада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814</c:v>
                </c:pt>
                <c:pt idx="1">
                  <c:v>1105</c:v>
                </c:pt>
                <c:pt idx="2">
                  <c:v>1150</c:v>
                </c:pt>
                <c:pt idx="3">
                  <c:v>1249</c:v>
                </c:pt>
                <c:pt idx="4">
                  <c:v>1307</c:v>
                </c:pt>
                <c:pt idx="5">
                  <c:v>1667</c:v>
                </c:pt>
                <c:pt idx="6">
                  <c:v>2057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9D9-434A-9B0C-29CEBDBE9D5B}"/>
            </c:ext>
          </c:extLst>
        </c:ser>
        <c:ser>
          <c:idx val="3"/>
          <c:order val="1"/>
          <c:tx>
            <c:strRef>
              <c:f>Sheet1!$A$3</c:f>
              <c:strCache>
                <c:ptCount val="1"/>
                <c:pt idx="0">
                  <c:v>Спрощені закупівлі</c:v>
                </c:pt>
              </c:strCache>
            </c:strRef>
          </c:tx>
          <c:spPr>
            <a:gradFill>
              <a:gsLst>
                <a:gs pos="23000">
                  <a:schemeClr val="accent4">
                    <a:lumMod val="75000"/>
                  </a:schemeClr>
                </a:gs>
                <a:gs pos="0">
                  <a:schemeClr val="tx1">
                    <a:lumMod val="50000"/>
                    <a:lumOff val="50000"/>
                  </a:schemeClr>
                </a:gs>
                <a:gs pos="76000">
                  <a:schemeClr val="accent4">
                    <a:lumMod val="60000"/>
                    <a:lumOff val="40000"/>
                  </a:schemeClr>
                </a:gs>
                <a:gs pos="52000">
                  <a:schemeClr val="accent4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</a:ln>
          </c:spPr>
          <c:invertIfNegative val="0"/>
          <c:cat>
            <c:strRef>
              <c:f>Sheet1!$B$1:$H$1</c:f>
              <c:strCache>
                <c:ptCount val="7"/>
                <c:pt idx="0">
                  <c:v>Криворізька міська рада</c:v>
                </c:pt>
                <c:pt idx="1">
                  <c:v>Одеська міська рада</c:v>
                </c:pt>
                <c:pt idx="2">
                  <c:v>Запорізька міська рада</c:v>
                </c:pt>
                <c:pt idx="3">
                  <c:v>Маріупольська міська рада</c:v>
                </c:pt>
                <c:pt idx="4">
                  <c:v>Львівська міська рада</c:v>
                </c:pt>
                <c:pt idx="5">
                  <c:v>Харківська міська рада</c:v>
                </c:pt>
                <c:pt idx="6">
                  <c:v>Дніпровська міська рада</c:v>
                </c:pt>
              </c:strCache>
            </c:strRef>
          </c:cat>
          <c:val>
            <c:numRef>
              <c:f>Sheet1!$B$3:$H$3</c:f>
              <c:numCache>
                <c:formatCode>0</c:formatCode>
                <c:ptCount val="7"/>
                <c:pt idx="0" formatCode="General">
                  <c:v>0</c:v>
                </c:pt>
                <c:pt idx="1">
                  <c:v>0</c:v>
                </c:pt>
                <c:pt idx="2" formatCode="General">
                  <c:v>0</c:v>
                </c:pt>
                <c:pt idx="3" formatCode="General">
                  <c:v>0</c:v>
                </c:pt>
                <c:pt idx="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D9-434A-9B0C-29CEBDBE9D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576767"/>
        <c:axId val="1"/>
      </c:barChart>
      <c:catAx>
        <c:axId val="68576767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uk-UA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200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99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uk-UA"/>
          </a:p>
        </c:txPr>
        <c:crossAx val="68576767"/>
        <c:crosses val="autoZero"/>
        <c:crossBetween val="between"/>
        <c:majorUnit val="200"/>
      </c:valAx>
      <c:spPr>
        <a:noFill/>
        <a:ln w="25385">
          <a:noFill/>
        </a:ln>
      </c:spPr>
    </c:plotArea>
    <c:plotVisOnly val="1"/>
    <c:dispBlanksAs val="gap"/>
    <c:showDLblsOverMax val="0"/>
  </c:chart>
  <c:spPr>
    <a:solidFill>
      <a:schemeClr val="accent4">
        <a:lumMod val="20000"/>
        <a:lumOff val="80000"/>
      </a:schemeClr>
    </a:solidFill>
    <a:ln>
      <a:noFill/>
    </a:ln>
    <a:effectLst>
      <a:innerShdw blurRad="63500" dist="50800" dir="8100000">
        <a:schemeClr val="tx1">
          <a:alpha val="50000"/>
        </a:schemeClr>
      </a:innerShdw>
    </a:effectLst>
    <a:scene3d>
      <a:camera prst="orthographicFront"/>
      <a:lightRig rig="threePt" dir="t"/>
    </a:scene3d>
    <a:sp3d prstMaterial="dkEdge">
      <a:bevelT/>
      <a:bevelB/>
    </a:sp3d>
  </c:spPr>
  <c:txPr>
    <a:bodyPr/>
    <a:lstStyle/>
    <a:p>
      <a:pPr>
        <a:defRPr sz="1199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413273285019709E-2"/>
          <c:y val="8.266288292070377E-2"/>
          <c:w val="0.81459537781200608"/>
          <c:h val="0.5983723266353810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83E-4438-BEE6-A2C22726F0F5}"/>
              </c:ext>
            </c:extLst>
          </c:dPt>
          <c:dPt>
            <c:idx val="1"/>
            <c:bubble3D val="0"/>
            <c:spPr>
              <a:solidFill>
                <a:srgbClr val="FF996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683E-4438-BEE6-A2C22726F0F5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683E-4438-BEE6-A2C22726F0F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683E-4438-BEE6-A2C22726F0F5}"/>
              </c:ext>
            </c:extLst>
          </c:dPt>
          <c:dLbls>
            <c:dLbl>
              <c:idx val="0"/>
              <c:layout>
                <c:manualLayout>
                  <c:x val="0.12688719556973729"/>
                  <c:y val="-0.26797050636281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3E-4438-BEE6-A2C22726F0F5}"/>
                </c:ext>
              </c:extLst>
            </c:dLbl>
            <c:dLbl>
              <c:idx val="1"/>
              <c:layout>
                <c:manualLayout>
                  <c:x val="0.12816720482354968"/>
                  <c:y val="9.2923796730956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3E-4438-BEE6-A2C22726F0F5}"/>
                </c:ext>
              </c:extLst>
            </c:dLbl>
            <c:dLbl>
              <c:idx val="2"/>
              <c:layout>
                <c:manualLayout>
                  <c:x val="-0.14020534179367194"/>
                  <c:y val="9.1546922628279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3E-4438-BEE6-A2C22726F0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Відкриті торги</c:v>
                </c:pt>
                <c:pt idx="1">
                  <c:v>Переговорна процедура</c:v>
                </c:pt>
                <c:pt idx="2">
                  <c:v>Допорогові/спрощені закупівлі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2611</c:v>
                </c:pt>
                <c:pt idx="1">
                  <c:v>660</c:v>
                </c:pt>
                <c:pt idx="2">
                  <c:v>1538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6-4F30-976A-CEF9481E00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264613270601907"/>
          <c:y val="8.7773313465205685E-2"/>
          <c:w val="0.82109504806694256"/>
          <c:h val="0.5782320845641357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7CA-423F-8261-69581635A2FB}"/>
              </c:ext>
            </c:extLst>
          </c:dPt>
          <c:dPt>
            <c:idx val="1"/>
            <c:bubble3D val="0"/>
            <c:spPr>
              <a:solidFill>
                <a:srgbClr val="FF996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7CA-423F-8261-69581635A2FB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17CA-423F-8261-69581635A2FB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17CA-423F-8261-69581635A2FB}"/>
              </c:ext>
            </c:extLst>
          </c:dPt>
          <c:dLbls>
            <c:dLbl>
              <c:idx val="0"/>
              <c:layout>
                <c:manualLayout>
                  <c:x val="-0.18042505198994138"/>
                  <c:y val="-0.254580535514772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CA-423F-8261-69581635A2F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D23CCCB-8C76-4DF4-A05C-A4094324E785}" type="VALUE">
                      <a:rPr lang="en-US" smtClean="0"/>
                      <a:pPr/>
                      <a:t>[ЗНАЧЕННЯ]</a:t>
                    </a:fld>
                    <a:r>
                      <a:rPr lang="en-US"/>
                      <a:t>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7CA-423F-8261-69581635A2FB}"/>
                </c:ext>
              </c:extLst>
            </c:dLbl>
            <c:dLbl>
              <c:idx val="2"/>
              <c:layout>
                <c:manualLayout>
                  <c:x val="9.3832788255444041E-2"/>
                  <c:y val="0.104402857193011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CA-423F-8261-69581635A2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Відкриті торги</c:v>
                </c:pt>
                <c:pt idx="1">
                  <c:v>Переговорна процедура</c:v>
                </c:pt>
                <c:pt idx="2">
                  <c:v>Допорогові/спрощені закупівлі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12000.6</c:v>
                </c:pt>
                <c:pt idx="1">
                  <c:v>2376</c:v>
                </c:pt>
                <c:pt idx="2">
                  <c:v>415.5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FD-4F44-A205-29AAE96AA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768281373394292"/>
          <c:y val="1.0712808786696379E-2"/>
          <c:w val="0.50747781380931345"/>
          <c:h val="0.913088964604921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Відкриті торги</c:v>
                </c:pt>
              </c:strCache>
            </c:strRef>
          </c:tx>
          <c:spPr>
            <a:gradFill rotWithShape="0">
              <a:gsLst>
                <a:gs pos="0">
                  <a:srgbClr xmlns:mc="http://schemas.openxmlformats.org/markup-compatibility/2006" xmlns:a14="http://schemas.microsoft.com/office/drawing/2010/main" val="000000" mc:Ignorable="a14" a14:legacySpreadsheetColorIndex="30">
                    <a:gamma/>
                    <a:shade val="46275"/>
                    <a:invGamma/>
                  </a:srgbClr>
                </a:gs>
                <a:gs pos="50000">
                  <a:schemeClr val="accent6">
                    <a:lumMod val="75000"/>
                  </a:schemeClr>
                </a:gs>
                <a:gs pos="100000">
                  <a:srgbClr xmlns:mc="http://schemas.openxmlformats.org/markup-compatibility/2006" xmlns:a14="http://schemas.microsoft.com/office/drawing/2010/main" val="000000" mc:Ignorable="a14" a14:legacySpreadsheetColorIndex="3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692">
              <a:solidFill>
                <a:srgbClr val="000000"/>
              </a:solidFill>
              <a:prstDash val="solid"/>
            </a:ln>
            <a:effectLst>
              <a:glow rad="12700">
                <a:schemeClr val="accent1">
                  <a:alpha val="40000"/>
                </a:schemeClr>
              </a:glow>
            </a:effectLst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250" baseline="0"/>
                    </a:pPr>
                    <a:fld id="{D7523E5E-707E-479A-8346-A62F998AAC8F}" type="VALUE">
                      <a:rPr lang="en-US" sz="1250" baseline="0">
                        <a:solidFill>
                          <a:schemeClr val="bg1"/>
                        </a:solidFill>
                      </a:rPr>
                      <a:pPr>
                        <a:defRPr sz="1250" baseline="0"/>
                      </a:pPr>
                      <a:t>[ЗНАЧЕННЯ]</a:t>
                    </a:fld>
                    <a:endParaRPr lang="uk-UA"/>
                  </a:p>
                </c:rich>
              </c:tx>
              <c:spPr>
                <a:noFill/>
                <a:ln>
                  <a:noFill/>
                </a:ln>
                <a:effectLst>
                  <a:glow rad="88900">
                    <a:schemeClr val="bg1"/>
                  </a:glow>
                </a:effectLst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0F9-4271-BFB7-D66A453B3E1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6BA3692-75CC-4427-A23D-2A4DC8799E50}" type="VALUE">
                      <a:rPr lang="en-US" baseline="0">
                        <a:solidFill>
                          <a:schemeClr val="bg1"/>
                        </a:solidFill>
                      </a:rPr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0F9-4271-BFB7-D66A453B3E1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>
                  <a:glow rad="127000">
                    <a:schemeClr val="bg1"/>
                  </a:glow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50" baseline="0">
                      <a:solidFill>
                        <a:schemeClr val="bg1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30F9-4271-BFB7-D66A453B3E1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792ACAB-7C7F-486D-BF6B-54EFD03B4F29}" type="VALUE">
                      <a:rPr lang="en-US" baseline="0">
                        <a:solidFill>
                          <a:schemeClr val="bg1"/>
                        </a:solidFill>
                      </a:rPr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0F9-4271-BFB7-D66A453B3E1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>
                  <a:glow rad="127000">
                    <a:schemeClr val="bg1"/>
                  </a:glow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50" baseline="0">
                      <a:solidFill>
                        <a:schemeClr val="bg1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30F9-4271-BFB7-D66A453B3E1C}"/>
                </c:ext>
              </c:extLst>
            </c:dLbl>
            <c:spPr>
              <a:noFill/>
              <a:ln>
                <a:noFill/>
              </a:ln>
              <a:effectLst>
                <a:glow rad="127000">
                  <a:schemeClr val="bg1"/>
                </a:glow>
              </a:effectLst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50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Sheet1!$B$1:$F$1</c:f>
              <c:strCache>
                <c:ptCount val="5"/>
                <c:pt idx="0">
                  <c:v>Департамент земельних відносин</c:v>
                </c:pt>
                <c:pt idx="1">
                  <c:v>Департамент у справах сім'ї, молоді та спорту</c:v>
                </c:pt>
                <c:pt idx="2">
                  <c:v>Управління освіти Адміністрації Московського району</c:v>
                </c:pt>
                <c:pt idx="3">
                  <c:v>Департамент комунального господарства</c:v>
                </c:pt>
                <c:pt idx="4">
                  <c:v>Департамент будівництва та шляхового господарства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54</c:v>
                </c:pt>
                <c:pt idx="1">
                  <c:v>55</c:v>
                </c:pt>
                <c:pt idx="2">
                  <c:v>35</c:v>
                </c:pt>
                <c:pt idx="3">
                  <c:v>80</c:v>
                </c:pt>
                <c:pt idx="4">
                  <c:v>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0F9-4271-BFB7-D66A453B3E1C}"/>
            </c:ext>
          </c:extLst>
        </c:ser>
        <c:ser>
          <c:idx val="3"/>
          <c:order val="1"/>
          <c:tx>
            <c:strRef>
              <c:f>Sheet1!$A$3</c:f>
              <c:strCache>
                <c:ptCount val="1"/>
                <c:pt idx="0">
                  <c:v>Спрощені закупівлі</c:v>
                </c:pt>
              </c:strCache>
            </c:strRef>
          </c:tx>
          <c:spPr>
            <a:gradFill>
              <a:gsLst>
                <a:gs pos="23000">
                  <a:schemeClr val="accent4">
                    <a:lumMod val="75000"/>
                  </a:schemeClr>
                </a:gs>
                <a:gs pos="0">
                  <a:schemeClr val="tx1">
                    <a:lumMod val="50000"/>
                    <a:lumOff val="50000"/>
                  </a:schemeClr>
                </a:gs>
                <a:gs pos="76000">
                  <a:schemeClr val="accent4">
                    <a:lumMod val="60000"/>
                    <a:lumOff val="40000"/>
                  </a:schemeClr>
                </a:gs>
                <a:gs pos="52000">
                  <a:schemeClr val="accent4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</a:ln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0F9-4271-BFB7-D66A453B3E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50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Sheet1!$B$1:$F$1</c:f>
              <c:strCache>
                <c:ptCount val="5"/>
                <c:pt idx="0">
                  <c:v>Департамент земельних відносин</c:v>
                </c:pt>
                <c:pt idx="1">
                  <c:v>Департамент у справах сім'ї, молоді та спорту</c:v>
                </c:pt>
                <c:pt idx="2">
                  <c:v>Управління освіти Адміністрації Московського району</c:v>
                </c:pt>
                <c:pt idx="3">
                  <c:v>Департамент комунального господарства</c:v>
                </c:pt>
                <c:pt idx="4">
                  <c:v>Департамент будівництва та шляхового господарства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2">
                  <c:v>34</c:v>
                </c:pt>
                <c:pt idx="3">
                  <c:v>24</c:v>
                </c:pt>
                <c:pt idx="4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0F9-4271-BFB7-D66A453B3E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576767"/>
        <c:axId val="1"/>
      </c:barChart>
      <c:catAx>
        <c:axId val="68576767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uk-UA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220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99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uk-UA"/>
          </a:p>
        </c:txPr>
        <c:crossAx val="68576767"/>
        <c:crosses val="autoZero"/>
        <c:crossBetween val="between"/>
        <c:majorUnit val="20"/>
      </c:valAx>
      <c:spPr>
        <a:noFill/>
        <a:ln w="25385">
          <a:noFill/>
        </a:ln>
      </c:spPr>
    </c:plotArea>
    <c:legend>
      <c:legendPos val="r"/>
      <c:layout>
        <c:manualLayout>
          <c:xMode val="edge"/>
          <c:yMode val="edge"/>
          <c:x val="0.78768321221825366"/>
          <c:y val="0.60847636233502955"/>
          <c:w val="0.21022691870195548"/>
          <c:h val="0.22663136782112647"/>
        </c:manualLayout>
      </c:layout>
      <c:overlay val="0"/>
      <c:spPr>
        <a:noFill/>
        <a:ln w="25385">
          <a:noFill/>
        </a:ln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2">
        <a:lumMod val="20000"/>
        <a:lumOff val="80000"/>
      </a:schemeClr>
    </a:solidFill>
    <a:ln>
      <a:noFill/>
    </a:ln>
  </c:spPr>
  <c:txPr>
    <a:bodyPr/>
    <a:lstStyle/>
    <a:p>
      <a:pPr>
        <a:defRPr sz="1199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054813658097282"/>
          <c:y val="2.3070497662688657E-4"/>
          <c:w val="0.55926005169629367"/>
          <c:h val="0.9203198996538792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Відкриті торги</c:v>
                </c:pt>
              </c:strCache>
            </c:strRef>
          </c:tx>
          <c:spPr>
            <a:gradFill rotWithShape="0">
              <a:gsLst>
                <a:gs pos="0">
                  <a:srgbClr xmlns:mc="http://schemas.openxmlformats.org/markup-compatibility/2006" xmlns:a14="http://schemas.microsoft.com/office/drawing/2010/main" val="000000" mc:Ignorable="a14" a14:legacySpreadsheetColorIndex="30">
                    <a:gamma/>
                    <a:shade val="46275"/>
                    <a:invGamma/>
                  </a:srgbClr>
                </a:gs>
                <a:gs pos="50000">
                  <a:srgbClr xmlns:mc="http://schemas.openxmlformats.org/markup-compatibility/2006" xmlns:a14="http://schemas.microsoft.com/office/drawing/2010/main" val="0066CC" mc:Ignorable="a14" a14:legacySpreadsheetColorIndex="30"/>
                </a:gs>
                <a:gs pos="100000">
                  <a:srgbClr xmlns:mc="http://schemas.openxmlformats.org/markup-compatibility/2006" xmlns:a14="http://schemas.microsoft.com/office/drawing/2010/main" val="000000" mc:Ignorable="a14" a14:legacySpreadsheetColorIndex="3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692">
              <a:solidFill>
                <a:srgbClr val="000000"/>
              </a:solidFill>
              <a:prstDash val="solid"/>
            </a:ln>
            <a:effectLst>
              <a:glow rad="12700">
                <a:schemeClr val="accent1">
                  <a:alpha val="40000"/>
                </a:schemeClr>
              </a:glow>
            </a:effectLst>
          </c:spPr>
          <c:invertIfNegative val="0"/>
          <c:dLbls>
            <c:dLbl>
              <c:idx val="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250" baseline="0"/>
                    </a:pPr>
                    <a:fld id="{D7523E5E-707E-479A-8346-A62F998AAC8F}" type="VALUE">
                      <a:rPr lang="en-US" sz="1250" baseline="0">
                        <a:solidFill>
                          <a:schemeClr val="bg1"/>
                        </a:solidFill>
                      </a:rPr>
                      <a:pPr>
                        <a:defRPr sz="1250" baseline="0"/>
                      </a:pPr>
                      <a:t>[ЗНАЧЕННЯ]</a:t>
                    </a:fld>
                    <a:endParaRPr lang="uk-UA"/>
                  </a:p>
                </c:rich>
              </c:tx>
              <c:spPr>
                <a:noFill/>
                <a:ln>
                  <a:noFill/>
                </a:ln>
                <a:effectLst>
                  <a:glow rad="88900">
                    <a:schemeClr val="bg1"/>
                  </a:glow>
                </a:effectLst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779-4077-A011-57DA7285C5D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6BA3692-75CC-4427-A23D-2A4DC8799E50}" type="VALUE">
                      <a:rPr lang="en-US" baseline="0">
                        <a:solidFill>
                          <a:schemeClr val="bg1"/>
                        </a:solidFill>
                      </a:rPr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779-4077-A011-57DA7285C5D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>
                  <a:glow rad="127000">
                    <a:schemeClr val="bg1"/>
                  </a:glow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50" baseline="0">
                      <a:solidFill>
                        <a:schemeClr val="bg1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F779-4077-A011-57DA7285C5D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792ACAB-7C7F-486D-BF6B-54EFD03B4F29}" type="VALUE">
                      <a:rPr lang="en-US" baseline="0">
                        <a:solidFill>
                          <a:schemeClr val="bg1"/>
                        </a:solidFill>
                      </a:rPr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779-4077-A011-57DA7285C5D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>
                  <a:glow rad="127000">
                    <a:schemeClr val="bg1"/>
                  </a:glow>
                </a:effectLst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250" baseline="0">
                      <a:solidFill>
                        <a:schemeClr val="bg1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F779-4077-A011-57DA7285C5DB}"/>
                </c:ext>
              </c:extLst>
            </c:dLbl>
            <c:spPr>
              <a:noFill/>
              <a:ln>
                <a:noFill/>
              </a:ln>
              <a:effectLst>
                <a:glow rad="127000">
                  <a:schemeClr val="bg1"/>
                </a:glow>
              </a:effectLst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50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Sheet1!$B$1:$F$1</c:f>
              <c:strCache>
                <c:ptCount val="5"/>
                <c:pt idx="0">
                  <c:v>СКП "Харківзеленбуд"</c:v>
                </c:pt>
                <c:pt idx="1">
                  <c:v>КП "Центральний парк культури та відпочинку ім.М.Горького"</c:v>
                </c:pt>
                <c:pt idx="2">
                  <c:v>КП КГ "Харківводоканал"</c:v>
                </c:pt>
                <c:pt idx="3">
                  <c:v>КП "Харківський зоологічний парк"</c:v>
                </c:pt>
                <c:pt idx="4">
                  <c:v>КП "Харківські теплові мережі"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55</c:v>
                </c:pt>
                <c:pt idx="1">
                  <c:v>45</c:v>
                </c:pt>
                <c:pt idx="2">
                  <c:v>43</c:v>
                </c:pt>
                <c:pt idx="3">
                  <c:v>52</c:v>
                </c:pt>
                <c:pt idx="4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779-4077-A011-57DA7285C5DB}"/>
            </c:ext>
          </c:extLst>
        </c:ser>
        <c:ser>
          <c:idx val="3"/>
          <c:order val="1"/>
          <c:tx>
            <c:strRef>
              <c:f>Sheet1!$A$3</c:f>
              <c:strCache>
                <c:ptCount val="1"/>
                <c:pt idx="0">
                  <c:v>Спрощені закупівлі</c:v>
                </c:pt>
              </c:strCache>
            </c:strRef>
          </c:tx>
          <c:spPr>
            <a:gradFill>
              <a:gsLst>
                <a:gs pos="23000">
                  <a:schemeClr val="accent4">
                    <a:lumMod val="75000"/>
                  </a:schemeClr>
                </a:gs>
                <a:gs pos="0">
                  <a:schemeClr val="tx1">
                    <a:lumMod val="50000"/>
                    <a:lumOff val="50000"/>
                  </a:schemeClr>
                </a:gs>
                <a:gs pos="76000">
                  <a:schemeClr val="accent4">
                    <a:lumMod val="60000"/>
                    <a:lumOff val="40000"/>
                  </a:schemeClr>
                </a:gs>
                <a:gs pos="52000">
                  <a:schemeClr val="accent4"/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</a:ln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779-4077-A011-57DA7285C5D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779-4077-A011-57DA7285C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50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Sheet1!$B$1:$F$1</c:f>
              <c:strCache>
                <c:ptCount val="5"/>
                <c:pt idx="0">
                  <c:v>СКП "Харківзеленбуд"</c:v>
                </c:pt>
                <c:pt idx="1">
                  <c:v>КП "Центральний парк культури та відпочинку ім.М.Горького"</c:v>
                </c:pt>
                <c:pt idx="2">
                  <c:v>КП КГ "Харківводоканал"</c:v>
                </c:pt>
                <c:pt idx="3">
                  <c:v>КП "Харківський зоологічний парк"</c:v>
                </c:pt>
                <c:pt idx="4">
                  <c:v>КП "Харківські теплові мережі"</c:v>
                </c:pt>
              </c:strCache>
            </c:strRef>
          </c:cat>
          <c:val>
            <c:numRef>
              <c:f>Sheet1!$B$3:$F$3</c:f>
              <c:numCache>
                <c:formatCode>0</c:formatCode>
                <c:ptCount val="5"/>
                <c:pt idx="0" formatCode="General">
                  <c:v>0</c:v>
                </c:pt>
                <c:pt idx="1">
                  <c:v>16</c:v>
                </c:pt>
                <c:pt idx="2" formatCode="General">
                  <c:v>23</c:v>
                </c:pt>
                <c:pt idx="3" formatCode="General">
                  <c:v>17</c:v>
                </c:pt>
                <c:pt idx="4" formatCode="General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779-4077-A011-57DA7285C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576767"/>
        <c:axId val="1"/>
      </c:barChart>
      <c:catAx>
        <c:axId val="68576767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5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uk-UA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3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99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uk-UA"/>
          </a:p>
        </c:txPr>
        <c:crossAx val="68576767"/>
        <c:crosses val="autoZero"/>
        <c:crossBetween val="between"/>
        <c:majorUnit val="10"/>
      </c:valAx>
      <c:spPr>
        <a:noFill/>
        <a:ln w="25385">
          <a:noFill/>
        </a:ln>
      </c:spPr>
    </c:plotArea>
    <c:legend>
      <c:legendPos val="r"/>
      <c:layout>
        <c:manualLayout>
          <c:xMode val="edge"/>
          <c:yMode val="edge"/>
          <c:x val="0.78530902318251161"/>
          <c:y val="0.61115456453170369"/>
          <c:w val="0.21030988911707868"/>
          <c:h val="0.22395316562445236"/>
        </c:manualLayout>
      </c:layout>
      <c:overlay val="0"/>
      <c:spPr>
        <a:noFill/>
        <a:ln w="25385">
          <a:noFill/>
        </a:ln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>
      <a:noFill/>
    </a:ln>
  </c:spPr>
  <c:txPr>
    <a:bodyPr/>
    <a:lstStyle/>
    <a:p>
      <a:pPr>
        <a:defRPr sz="1199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uk-UA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60282074463331"/>
          <c:y val="6.8220653492983993E-2"/>
          <c:w val="0.64624102849975606"/>
          <c:h val="0.816204853812344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0173-4830-95DA-4C931925177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0173-4830-95DA-4C9319251776}"/>
              </c:ext>
            </c:extLst>
          </c:dPt>
          <c:dPt>
            <c:idx val="2"/>
            <c:bubble3D val="0"/>
            <c:spPr>
              <a:solidFill>
                <a:srgbClr val="FF996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0173-4830-95DA-4C9319251776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0173-4830-95DA-4C9319251776}"/>
              </c:ext>
            </c:extLst>
          </c:dPt>
          <c:dLbls>
            <c:dLbl>
              <c:idx val="0"/>
              <c:layout>
                <c:manualLayout>
                  <c:x val="-0.15748944266213408"/>
                  <c:y val="-6.22790061223699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925817A-74D0-4ACB-9E70-9F5884FE1AD0}" type="PERCENTAGE">
                      <a:rPr lang="en-US" sz="1600" b="1" baseline="0">
                        <a:solidFill>
                          <a:schemeClr val="tx1"/>
                        </a:solidFill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[ВІДСОТОК]</a:t>
                    </a:fld>
                    <a:endParaRPr lang="uk-UA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173-4830-95DA-4C9319251776}"/>
                </c:ext>
              </c:extLst>
            </c:dLbl>
            <c:dLbl>
              <c:idx val="1"/>
              <c:layout>
                <c:manualLayout>
                  <c:x val="0.14587418984149597"/>
                  <c:y val="-0.1146310754105676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73-4830-95DA-4C9319251776}"/>
                </c:ext>
              </c:extLst>
            </c:dLbl>
            <c:dLbl>
              <c:idx val="2"/>
              <c:layout>
                <c:manualLayout>
                  <c:x val="0.14250094081046774"/>
                  <c:y val="6.07768738800889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051539545268627"/>
                      <c:h val="9.16509563614609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173-4830-95DA-4C93192517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Товари</c:v>
                </c:pt>
                <c:pt idx="1">
                  <c:v>Послуги</c:v>
                </c:pt>
                <c:pt idx="2">
                  <c:v>Роботи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55</c:v>
                </c:pt>
                <c:pt idx="1">
                  <c:v>20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173-4830-95DA-4C931925177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4.768360853050136E-2"/>
          <c:y val="0.78227651215056027"/>
          <c:w val="0.89645764582908782"/>
          <c:h val="0.130299277272065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2">
        <a:alphaModFix amt="60000"/>
      </a:blip>
      <a:tile tx="0" ty="0" sx="100000" sy="100000" flip="none" algn="tl"/>
    </a:blip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602815101439498"/>
          <c:y val="6.8220653163935829E-2"/>
          <c:w val="0.64624102849975606"/>
          <c:h val="0.816204853812344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B79D-4926-A9C5-BCE01959EE2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B79D-4926-A9C5-BCE01959EE2F}"/>
              </c:ext>
            </c:extLst>
          </c:dPt>
          <c:dPt>
            <c:idx val="2"/>
            <c:bubble3D val="0"/>
            <c:spPr>
              <a:solidFill>
                <a:srgbClr val="FF996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B79D-4926-A9C5-BCE01959EE2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B79D-4926-A9C5-BCE01959EE2F}"/>
              </c:ext>
            </c:extLst>
          </c:dPt>
          <c:dLbls>
            <c:dLbl>
              <c:idx val="0"/>
              <c:layout>
                <c:manualLayout>
                  <c:x val="-0.12574500481171047"/>
                  <c:y val="7.513909918253373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925817A-74D0-4ACB-9E70-9F5884FE1AD0}" type="PERCENTAGE">
                      <a:rPr lang="en-US" sz="1600" b="1" baseline="0">
                        <a:solidFill>
                          <a:schemeClr val="tx1"/>
                        </a:solidFill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[ВІДСОТОК]</a:t>
                    </a:fld>
                    <a:endParaRPr lang="uk-UA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79D-4926-A9C5-BCE01959EE2F}"/>
                </c:ext>
              </c:extLst>
            </c:dLbl>
            <c:dLbl>
              <c:idx val="1"/>
              <c:layout>
                <c:manualLayout>
                  <c:x val="-9.3912858264064508E-2"/>
                  <c:y val="1.721495049107254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9D-4926-A9C5-BCE01959EE2F}"/>
                </c:ext>
              </c:extLst>
            </c:dLbl>
            <c:dLbl>
              <c:idx val="2"/>
              <c:layout>
                <c:manualLayout>
                  <c:x val="0.16455307042692643"/>
                  <c:y val="-0.165705284630713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uk-UA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051539545268627"/>
                      <c:h val="9.16509563614609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79D-4926-A9C5-BCE01959EE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Товари</c:v>
                </c:pt>
                <c:pt idx="1">
                  <c:v>Послуги</c:v>
                </c:pt>
                <c:pt idx="2">
                  <c:v>Роботи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</c:v>
                </c:pt>
                <c:pt idx="1">
                  <c:v>6</c:v>
                </c:pt>
                <c:pt idx="2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79D-4926-A9C5-BCE01959EE2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4.523335831152564E-2"/>
          <c:y val="0.78227651215056027"/>
          <c:w val="0.89890796938100648"/>
          <c:h val="0.130299277272065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2">
        <a:alphaModFix amt="60000"/>
      </a:blip>
      <a:tile tx="0" ty="0" sx="100000" sy="100000" flip="none" algn="tl"/>
    </a:blip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0.06015</cdr:x>
      <cdr:y>0.03354</cdr:y>
    </cdr:from>
    <cdr:to>
      <cdr:x>0.33298</cdr:x>
      <cdr:y>0.10513</cdr:y>
    </cdr:to>
    <cdr:sp macro="" textlink="">
      <cdr:nvSpPr>
        <cdr:cNvPr id="2" name="Прямокутник 1">
          <a:extLst xmlns:a="http://schemas.openxmlformats.org/drawingml/2006/main">
            <a:ext uri="{FF2B5EF4-FFF2-40B4-BE49-F238E27FC236}">
              <a16:creationId xmlns:a16="http://schemas.microsoft.com/office/drawing/2014/main" id="{30BEDD60-C1DA-4A8F-8718-CAD7D12A60F1}"/>
            </a:ext>
          </a:extLst>
        </cdr:cNvPr>
        <cdr:cNvSpPr/>
      </cdr:nvSpPr>
      <cdr:spPr>
        <a:xfrm xmlns:a="http://schemas.openxmlformats.org/drawingml/2006/main">
          <a:off x="544709" y="171299"/>
          <a:ext cx="2470871" cy="3656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5875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uk-UA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120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658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786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88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91840" y="381302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780" y="2063395"/>
            <a:ext cx="3310128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91840" y="4389287"/>
            <a:ext cx="3310128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37410" y="381302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235999" y="2063395"/>
            <a:ext cx="3310128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235999" y="4389286"/>
            <a:ext cx="3310128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768944" y="381302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768819" y="2063394"/>
            <a:ext cx="3310128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768819" y="4389284"/>
            <a:ext cx="3310128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13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01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4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8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71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179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96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0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995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67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487112"/>
            <a:ext cx="10392383" cy="1555698"/>
          </a:xfrm>
        </p:spPr>
        <p:txBody>
          <a:bodyPr>
            <a:normAutofit/>
          </a:bodyPr>
          <a:lstStyle/>
          <a:p>
            <a:r>
              <a:rPr lang="uk-UA" sz="4400" b="1" dirty="0">
                <a:solidFill>
                  <a:schemeClr val="accent5">
                    <a:lumMod val="50000"/>
                  </a:schemeClr>
                </a:solidFill>
              </a:rPr>
              <a:t>Закупівлі для міських потреб </a:t>
            </a:r>
            <a:br>
              <a:rPr lang="uk-UA" sz="44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uk-UA" sz="4400" b="1" dirty="0">
                <a:solidFill>
                  <a:schemeClr val="accent5">
                    <a:lumMod val="50000"/>
                  </a:schemeClr>
                </a:solidFill>
              </a:rPr>
              <a:t>за 2020 рік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8190" y="5476673"/>
            <a:ext cx="9144000" cy="1040859"/>
          </a:xfrm>
        </p:spPr>
        <p:txBody>
          <a:bodyPr>
            <a:normAutofit/>
          </a:bodyPr>
          <a:lstStyle/>
          <a:p>
            <a:r>
              <a:rPr lang="uk-UA" b="1" i="1" dirty="0">
                <a:solidFill>
                  <a:srgbClr val="92D050"/>
                </a:solidFill>
              </a:rPr>
              <a:t>Розроблено Управлінням координації публічних закупівель Департаменту економіки та комунального майна міської ради</a:t>
            </a:r>
            <a:endParaRPr lang="ru-RU" b="1" i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36867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6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391" y="154683"/>
            <a:ext cx="10826886" cy="1931348"/>
          </a:xfrm>
        </p:spPr>
        <p:txBody>
          <a:bodyPr>
            <a:normAutofit fontScale="90000"/>
          </a:bodyPr>
          <a:lstStyle/>
          <a:p>
            <a:r>
              <a:rPr lang="uk-UA" sz="3600" b="1" dirty="0">
                <a:latin typeface="+mn-lt"/>
              </a:rPr>
              <a:t>			Соціально важливі закупівлі</a:t>
            </a:r>
            <a:br>
              <a:rPr lang="uk-UA" sz="3600" b="1" dirty="0">
                <a:latin typeface="+mn-lt"/>
              </a:rPr>
            </a:br>
            <a:br>
              <a:rPr lang="uk-UA" sz="900" b="1" dirty="0">
                <a:latin typeface="+mn-lt"/>
              </a:rPr>
            </a:br>
            <a:r>
              <a:rPr lang="uk-UA" sz="900" b="1" dirty="0">
                <a:latin typeface="+mn-lt"/>
              </a:rPr>
              <a:t>               </a:t>
            </a:r>
            <a:r>
              <a:rPr lang="uk-UA" sz="1800" b="1" i="1" dirty="0">
                <a:latin typeface="+mn-lt"/>
              </a:rPr>
              <a:t>За   процедурами   відкритих   торгів   найбільше   закуплено    таких   товарів:  медичне </a:t>
            </a:r>
            <a:r>
              <a:rPr lang="uk-UA" sz="1800" b="1" i="1" dirty="0" err="1">
                <a:latin typeface="+mn-lt"/>
              </a:rPr>
              <a:t>обладн</a:t>
            </a:r>
            <a:r>
              <a:rPr lang="ru-RU" sz="1800" b="1" i="1" dirty="0">
                <a:latin typeface="+mn-lt"/>
              </a:rPr>
              <a:t>ан</a:t>
            </a:r>
            <a:r>
              <a:rPr lang="uk-UA" sz="1800" b="1" i="1" dirty="0">
                <a:latin typeface="+mn-lt"/>
              </a:rPr>
              <a:t>ня,  продукти харчування,  </a:t>
            </a:r>
            <a:r>
              <a:rPr lang="ru-RU" sz="1800" b="1" i="1" dirty="0" err="1">
                <a:latin typeface="+mn-lt"/>
              </a:rPr>
              <a:t>транспортне</a:t>
            </a:r>
            <a:r>
              <a:rPr lang="ru-RU" sz="1800" b="1" i="1" dirty="0">
                <a:latin typeface="+mn-lt"/>
              </a:rPr>
              <a:t> </a:t>
            </a:r>
            <a:r>
              <a:rPr lang="ru-RU" sz="1800" b="1" i="1" dirty="0" err="1">
                <a:latin typeface="+mn-lt"/>
              </a:rPr>
              <a:t>обладнання</a:t>
            </a:r>
            <a:r>
              <a:rPr lang="ru-RU" sz="1800" b="1" i="1" dirty="0">
                <a:latin typeface="+mn-lt"/>
              </a:rPr>
              <a:t> та допоміжне приладдя до </a:t>
            </a:r>
            <a:r>
              <a:rPr lang="ru-RU" sz="1800" b="1" i="1" dirty="0" err="1">
                <a:latin typeface="+mn-lt"/>
              </a:rPr>
              <a:t>нього</a:t>
            </a:r>
            <a:r>
              <a:rPr lang="ru-RU" sz="1800" b="1" i="1" dirty="0">
                <a:latin typeface="+mn-lt"/>
              </a:rPr>
              <a:t>,  </a:t>
            </a:r>
            <a:r>
              <a:rPr lang="ru-RU" sz="1800" b="1" i="1" dirty="0" err="1">
                <a:latin typeface="+mn-lt"/>
              </a:rPr>
              <a:t>будівельна</a:t>
            </a:r>
            <a:r>
              <a:rPr lang="ru-RU" sz="1800" b="1" i="1" dirty="0">
                <a:latin typeface="+mn-lt"/>
              </a:rPr>
              <a:t> </a:t>
            </a:r>
            <a:r>
              <a:rPr lang="ru-RU" sz="1800" b="1" i="1" dirty="0" err="1">
                <a:latin typeface="+mn-lt"/>
              </a:rPr>
              <a:t>продукція</a:t>
            </a:r>
            <a:r>
              <a:rPr lang="ru-RU" sz="1800" b="1" i="1" dirty="0">
                <a:latin typeface="+mn-lt"/>
              </a:rPr>
              <a:t>,  </a:t>
            </a:r>
            <a:r>
              <a:rPr lang="ru-RU" sz="1800" b="1" i="1" dirty="0" err="1">
                <a:latin typeface="+mn-lt"/>
              </a:rPr>
              <a:t>меблі</a:t>
            </a:r>
            <a:r>
              <a:rPr lang="ru-RU" sz="1800" b="1" i="1" dirty="0">
                <a:latin typeface="+mn-lt"/>
              </a:rPr>
              <a:t>.          </a:t>
            </a:r>
            <a:br>
              <a:rPr lang="ru-RU" sz="1800" b="1" i="1" dirty="0">
                <a:latin typeface="+mn-lt"/>
              </a:rPr>
            </a:br>
            <a:r>
              <a:rPr lang="ru-RU" sz="1800" b="1" i="1" dirty="0">
                <a:latin typeface="+mn-lt"/>
              </a:rPr>
              <a:t>       При закупівлях послуг переважають закупівлі комунальних та санітарно-гігієничних послуг. </a:t>
            </a:r>
            <a:br>
              <a:rPr lang="ru-RU" sz="1800" b="1" i="1" dirty="0">
                <a:latin typeface="+mn-lt"/>
              </a:rPr>
            </a:br>
            <a:r>
              <a:rPr lang="ru-RU" sz="1800" b="1" i="1" dirty="0">
                <a:latin typeface="+mn-lt"/>
              </a:rPr>
              <a:t>       </a:t>
            </a:r>
            <a:r>
              <a:rPr lang="uk-UA" sz="1800" b="1" i="1" dirty="0">
                <a:latin typeface="+mn-lt"/>
              </a:rPr>
              <a:t>Серед закупівель робіт значну частину складають роботи з поточного ремонту </a:t>
            </a:r>
            <a:r>
              <a:rPr lang="uk-UA" sz="1800" b="1" i="1" dirty="0" err="1">
                <a:latin typeface="+mn-lt"/>
              </a:rPr>
              <a:t>вулично</a:t>
            </a:r>
            <a:r>
              <a:rPr lang="uk-UA" sz="1800" b="1" i="1" dirty="0">
                <a:latin typeface="+mn-lt"/>
              </a:rPr>
              <a:t>-дорожньої мережі та благоустрою міста. </a:t>
            </a:r>
            <a:br>
              <a:rPr lang="uk-UA" sz="1800" b="1" i="1" dirty="0">
                <a:latin typeface="+mn-lt"/>
              </a:rPr>
            </a:br>
            <a:r>
              <a:rPr lang="uk-UA" sz="1800" b="1" i="1" dirty="0">
                <a:latin typeface="+mn-lt"/>
              </a:rPr>
              <a:t>       Приклади  соціально важливих закупівель, здійснених за процедурою відкритих торгів з публікацією англійською мовою («міжнародні торги»), наведено у таблиці:</a:t>
            </a:r>
            <a:endParaRPr lang="ru-RU" sz="1800" b="1" i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619233"/>
              </p:ext>
            </p:extLst>
          </p:nvPr>
        </p:nvGraphicFramePr>
        <p:xfrm>
          <a:off x="700391" y="2196268"/>
          <a:ext cx="10826886" cy="4313746"/>
        </p:xfrm>
        <a:graphic>
          <a:graphicData uri="http://schemas.openxmlformats.org/drawingml/2006/table">
            <a:tbl>
              <a:tblPr firstRow="1" firstCol="1" bandRow="1"/>
              <a:tblGrid>
                <a:gridCol w="3336588">
                  <a:extLst>
                    <a:ext uri="{9D8B030D-6E8A-4147-A177-3AD203B41FA5}">
                      <a16:colId xmlns:a16="http://schemas.microsoft.com/office/drawing/2014/main" val="1326315439"/>
                    </a:ext>
                  </a:extLst>
                </a:gridCol>
                <a:gridCol w="4265793">
                  <a:extLst>
                    <a:ext uri="{9D8B030D-6E8A-4147-A177-3AD203B41FA5}">
                      <a16:colId xmlns:a16="http://schemas.microsoft.com/office/drawing/2014/main" val="3480025982"/>
                    </a:ext>
                  </a:extLst>
                </a:gridCol>
                <a:gridCol w="1641086">
                  <a:extLst>
                    <a:ext uri="{9D8B030D-6E8A-4147-A177-3AD203B41FA5}">
                      <a16:colId xmlns:a16="http://schemas.microsoft.com/office/drawing/2014/main" val="179133224"/>
                    </a:ext>
                  </a:extLst>
                </a:gridCol>
                <a:gridCol w="1583419">
                  <a:extLst>
                    <a:ext uri="{9D8B030D-6E8A-4147-A177-3AD203B41FA5}">
                      <a16:colId xmlns:a16="http://schemas.microsoft.com/office/drawing/2014/main" val="2397733076"/>
                    </a:ext>
                  </a:extLst>
                </a:gridCol>
              </a:tblGrid>
              <a:tr h="4933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Замовник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Конкретна назва предмету закупівлі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предмету закупівлі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Сума договору 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(млн грн)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837538"/>
                  </a:ext>
                </a:extLst>
              </a:tr>
              <a:tr h="5399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Департамент комунального господарства 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Поточний ремонт, утримання та технічне обслуговування об’єктів зовнішнього освітлення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69,9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210344"/>
                  </a:ext>
                </a:extLst>
              </a:tr>
              <a:tr h="282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Прибирання об’єктів зеленого господарства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52,4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50904"/>
                  </a:ext>
                </a:extLst>
              </a:tr>
              <a:tr h="4933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КП «Харківські теплові мережі»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Ремонтна автомайстерня оперативна малого та середнього класу, самоскид середнього класу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42,0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198449"/>
                  </a:ext>
                </a:extLst>
              </a:tr>
              <a:tr h="4468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 інфраструктури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Утримання технічних засобів регулювання дорожнього руху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647323"/>
                  </a:ext>
                </a:extLst>
              </a:tr>
              <a:tr h="4322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КП «Харківські теплові мережі»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Деталі для ремонту магістральних трубопроводів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Товари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606161"/>
                  </a:ext>
                </a:extLst>
              </a:tr>
              <a:tr h="4468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КП «Харківське ремонтно-будівельне підприємство»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Дитячі гральні майданчики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10,7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445864"/>
                  </a:ext>
                </a:extLst>
              </a:tr>
              <a:tr h="5237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КСП «Інженерні мережі»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Інформаційно-телекомунікаційна автоматизована система «Безпечне місто Харків -2020»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</a:t>
                      </a:r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1204119"/>
                  </a:ext>
                </a:extLst>
              </a:tr>
              <a:tr h="6345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КП «</a:t>
                      </a:r>
                      <a:r>
                        <a:rPr lang="ru-RU" sz="15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Міська</a:t>
                      </a: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молочна</a:t>
                      </a: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фабрика-кухня </a:t>
                      </a:r>
                      <a:r>
                        <a:rPr lang="ru-RU" sz="15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дитячого</a:t>
                      </a: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харчування</a:t>
                      </a: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Апарат</a:t>
                      </a:r>
                      <a:r>
                        <a:rPr lang="ru-RU" sz="15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автоматичного розливу </a:t>
                      </a:r>
                      <a:r>
                        <a:rPr lang="ru-RU" sz="15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питної</a:t>
                      </a:r>
                      <a:r>
                        <a:rPr lang="ru-RU" sz="15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води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Товари</a:t>
                      </a:r>
                      <a:endParaRPr lang="ru-RU" sz="15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236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915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6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77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+mn-lt"/>
              </a:rPr>
              <a:t>Переможці</a:t>
            </a:r>
            <a:endParaRPr lang="ru-RU" sz="32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10631"/>
            <a:ext cx="10515600" cy="35619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	</a:t>
            </a:r>
          </a:p>
          <a:p>
            <a:pPr marL="0" indent="0" algn="just">
              <a:buNone/>
            </a:pPr>
            <a:r>
              <a:rPr lang="uk-UA" dirty="0"/>
              <a:t>	Загальна кількість пропозицій, наданих учасниками в успішних закупівлях, проведених з використанням електронної системи закупівель (відкриті торги, переговорні процедури, допорогові/ спрощені закупівлі) склала – 6546.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	Переможцями закупівель, проведених з використанням електронної системи закупівель, визначено 1295 суб’єктів господарювання. Серед них 782 (60,4 %) учасники-переможці, що зареєстровані в ЄДРПОУ як суб’єкти підприємницької діяльності на території м. Харкова та Харківської області. Кількість вітчизняних учасників-переможців склала 99,7%.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520" y="939567"/>
            <a:ext cx="4153255" cy="2371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341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5461" y="403789"/>
            <a:ext cx="10396882" cy="1133238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+mn-lt"/>
              </a:rPr>
              <a:t>Організація закупівельної діяльності замовників </a:t>
            </a:r>
            <a:br>
              <a:rPr lang="uk-UA" sz="3200" b="1" dirty="0">
                <a:latin typeface="+mn-lt"/>
              </a:rPr>
            </a:br>
            <a:r>
              <a:rPr lang="uk-UA" sz="3200" b="1" dirty="0">
                <a:latin typeface="+mn-lt"/>
              </a:rPr>
              <a:t>Харківської міської ради</a:t>
            </a:r>
            <a:br>
              <a:rPr lang="uk-UA" sz="3200" b="1" dirty="0">
                <a:latin typeface="+mn-lt"/>
              </a:rPr>
            </a:br>
            <a:endParaRPr lang="ru-RU" sz="3200" b="1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662" y="3660566"/>
            <a:ext cx="3310128" cy="1407577"/>
          </a:xfrm>
        </p:spPr>
        <p:txBody>
          <a:bodyPr/>
          <a:lstStyle/>
          <a:p>
            <a:pPr lvl="0"/>
            <a:endParaRPr lang="uk-UA" sz="1400" dirty="0">
              <a:solidFill>
                <a:prstClr val="black"/>
              </a:solidFill>
            </a:endParaRPr>
          </a:p>
          <a:p>
            <a:pPr lvl="0"/>
            <a:r>
              <a:rPr lang="uk-UA" sz="1800" b="1" dirty="0">
                <a:solidFill>
                  <a:prstClr val="black"/>
                </a:solidFill>
              </a:rPr>
              <a:t>Створено 212 тендерних комітетів та визначено 58 уповноважених осіб по процедурам закупівель</a:t>
            </a:r>
            <a:endParaRPr lang="ru-RU" sz="1800" b="1" dirty="0">
              <a:solidFill>
                <a:prstClr val="black"/>
              </a:solidFill>
            </a:endParaRPr>
          </a:p>
          <a:p>
            <a:endParaRPr lang="ru-RU" sz="1600" dirty="0"/>
          </a:p>
        </p:txBody>
      </p:sp>
      <p:pic>
        <p:nvPicPr>
          <p:cNvPr id="12" name="Місце для зображення 11"/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16" b="15116"/>
          <a:stretch>
            <a:fillRect/>
          </a:stretch>
        </p:blipFill>
        <p:spPr>
          <a:xfrm>
            <a:off x="685780" y="1710195"/>
            <a:ext cx="3310128" cy="1664675"/>
          </a:xfrm>
        </p:spPr>
      </p:pic>
      <p:sp>
        <p:nvSpPr>
          <p:cNvPr id="5" name="Текст 4"/>
          <p:cNvSpPr>
            <a:spLocks noGrp="1"/>
          </p:cNvSpPr>
          <p:nvPr>
            <p:ph type="body" sz="half" idx="18"/>
          </p:nvPr>
        </p:nvSpPr>
        <p:spPr>
          <a:xfrm>
            <a:off x="691840" y="5238572"/>
            <a:ext cx="3310128" cy="13601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269275" y="3660566"/>
            <a:ext cx="3310128" cy="730551"/>
          </a:xfrm>
        </p:spPr>
        <p:txBody>
          <a:bodyPr/>
          <a:lstStyle/>
          <a:p>
            <a:r>
              <a:rPr lang="uk-UA" sz="1800" b="1" dirty="0">
                <a:solidFill>
                  <a:schemeClr val="tx1"/>
                </a:solidFill>
              </a:rPr>
              <a:t>Визначено 211 уповноважених осіб по спрощеним закупівлям</a:t>
            </a:r>
            <a:endParaRPr lang="ru-RU" sz="1800" b="1" dirty="0">
              <a:solidFill>
                <a:schemeClr val="tx1"/>
              </a:solidFill>
            </a:endParaRPr>
          </a:p>
        </p:txBody>
      </p:sp>
      <p:pic>
        <p:nvPicPr>
          <p:cNvPr id="13" name="Місце для зображення 12"/>
          <p:cNvPicPr>
            <a:picLocks noGrp="1" noChangeAspect="1"/>
          </p:cNvPicPr>
          <p:nvPr>
            <p:ph type="pic" idx="2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97" b="5897"/>
          <a:stretch>
            <a:fillRect/>
          </a:stretch>
        </p:blipFill>
        <p:spPr>
          <a:xfrm>
            <a:off x="4284263" y="1710195"/>
            <a:ext cx="3310128" cy="1664676"/>
          </a:xfrm>
        </p:spPr>
      </p:pic>
      <p:sp>
        <p:nvSpPr>
          <p:cNvPr id="8" name="Текст 7"/>
          <p:cNvSpPr>
            <a:spLocks noGrp="1"/>
          </p:cNvSpPr>
          <p:nvPr>
            <p:ph type="body" sz="half" idx="19"/>
          </p:nvPr>
        </p:nvSpPr>
        <p:spPr>
          <a:xfrm>
            <a:off x="4235999" y="5238572"/>
            <a:ext cx="3310128" cy="13601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3"/>
          </p:nvPr>
        </p:nvSpPr>
        <p:spPr>
          <a:xfrm>
            <a:off x="7768819" y="4052987"/>
            <a:ext cx="3310128" cy="939209"/>
          </a:xfrm>
        </p:spPr>
        <p:txBody>
          <a:bodyPr/>
          <a:lstStyle/>
          <a:p>
            <a:r>
              <a:rPr lang="uk-UA" sz="1800" b="1" dirty="0">
                <a:solidFill>
                  <a:schemeClr val="tx1"/>
                </a:solidFill>
              </a:rPr>
              <a:t>Визначено 258 осіб, відповідальних за публікацію звітів про договори про закупівлі, укладені без використання ЕСЗ</a:t>
            </a:r>
            <a:endParaRPr lang="ru-RU" sz="1800" b="1" dirty="0">
              <a:solidFill>
                <a:schemeClr val="tx1"/>
              </a:solidFill>
            </a:endParaRPr>
          </a:p>
        </p:txBody>
      </p:sp>
      <p:pic>
        <p:nvPicPr>
          <p:cNvPr id="14" name="Місце для зображення 13"/>
          <p:cNvPicPr>
            <a:picLocks noGrp="1" noChangeAspect="1"/>
          </p:cNvPicPr>
          <p:nvPr>
            <p:ph type="pic" idx="2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35" b="16235"/>
          <a:stretch>
            <a:fillRect/>
          </a:stretch>
        </p:blipFill>
        <p:spPr>
          <a:xfrm>
            <a:off x="7768819" y="1710195"/>
            <a:ext cx="3310128" cy="1718805"/>
          </a:xfrm>
        </p:spPr>
      </p:pic>
      <p:sp>
        <p:nvSpPr>
          <p:cNvPr id="11" name="Текст 10"/>
          <p:cNvSpPr>
            <a:spLocks noGrp="1"/>
          </p:cNvSpPr>
          <p:nvPr>
            <p:ph type="body" sz="half" idx="20"/>
          </p:nvPr>
        </p:nvSpPr>
        <p:spPr>
          <a:xfrm>
            <a:off x="7768819" y="5238572"/>
            <a:ext cx="3310128" cy="13601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5" name="Лента лицом вверх 14"/>
          <p:cNvSpPr/>
          <p:nvPr/>
        </p:nvSpPr>
        <p:spPr>
          <a:xfrm>
            <a:off x="1555334" y="4897715"/>
            <a:ext cx="8767985" cy="1407577"/>
          </a:xfrm>
          <a:prstGeom prst="ribbon2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</a:rPr>
              <a:t>Загальна кількість організаторів закупівель по Харківській міській ради складає 247 юридичних осіб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930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6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63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+mn-lt"/>
              </a:rPr>
              <a:t>Рейтинг за </a:t>
            </a:r>
            <a:r>
              <a:rPr lang="ru-RU" sz="2800" b="1" dirty="0" err="1">
                <a:latin typeface="+mn-lt"/>
              </a:rPr>
              <a:t>кількістю</a:t>
            </a:r>
            <a:r>
              <a:rPr lang="ru-RU" sz="2800" b="1" dirty="0">
                <a:latin typeface="+mn-lt"/>
              </a:rPr>
              <a:t> закупівель,</a:t>
            </a:r>
            <a:r>
              <a:rPr lang="uk-UA" sz="2800" b="1" dirty="0">
                <a:latin typeface="+mn-lt"/>
              </a:rPr>
              <a:t> </a:t>
            </a:r>
            <a:br>
              <a:rPr lang="uk-UA" sz="2800" b="1" dirty="0">
                <a:latin typeface="+mn-lt"/>
              </a:rPr>
            </a:br>
            <a:r>
              <a:rPr lang="uk-UA" sz="2800" b="1" dirty="0">
                <a:latin typeface="+mn-lt"/>
              </a:rPr>
              <a:t>що завершились підписанням договору у 2020 році,</a:t>
            </a:r>
            <a:br>
              <a:rPr lang="uk-UA" sz="2800" b="1" dirty="0">
                <a:latin typeface="+mn-lt"/>
              </a:rPr>
            </a:br>
            <a:r>
              <a:rPr lang="uk-UA" sz="2800" b="1" dirty="0">
                <a:latin typeface="+mn-lt"/>
              </a:rPr>
              <a:t>за даними системи </a:t>
            </a:r>
            <a:r>
              <a:rPr lang="en-US" sz="2800" b="1" dirty="0">
                <a:latin typeface="+mn-lt"/>
              </a:rPr>
              <a:t>PROZORRO </a:t>
            </a:r>
            <a:r>
              <a:rPr lang="ru-RU" sz="2800" b="1" dirty="0">
                <a:latin typeface="+mn-lt"/>
              </a:rPr>
              <a:t>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D717DB4-BA07-452D-AC5F-02B07F929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822608C0-9FF9-4263-AB4B-86C446718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9425" y="1595336"/>
            <a:ext cx="1514222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1" name="Діаграма 10">
            <a:extLst>
              <a:ext uri="{FF2B5EF4-FFF2-40B4-BE49-F238E27FC236}">
                <a16:creationId xmlns:a16="http://schemas.microsoft.com/office/drawing/2014/main" id="{DD543CD8-38D7-4272-8EA1-E8E7B5334A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915654"/>
              </p:ext>
            </p:extLst>
          </p:nvPr>
        </p:nvGraphicFramePr>
        <p:xfrm>
          <a:off x="1605063" y="1595336"/>
          <a:ext cx="9056451" cy="5107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0152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6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3032" y="262576"/>
            <a:ext cx="10515600" cy="10363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+mn-lt"/>
              </a:rPr>
              <a:t>Рейтинг за </a:t>
            </a:r>
            <a:r>
              <a:rPr lang="ru-RU" sz="2800" b="1" dirty="0" err="1">
                <a:latin typeface="+mn-lt"/>
              </a:rPr>
              <a:t>кількістю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проведених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відкритих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торгів</a:t>
            </a:r>
            <a:r>
              <a:rPr lang="ru-RU" sz="2800" b="1" dirty="0">
                <a:latin typeface="+mn-lt"/>
              </a:rPr>
              <a:t>,</a:t>
            </a:r>
            <a:r>
              <a:rPr lang="uk-UA" sz="2800" b="1" dirty="0">
                <a:latin typeface="+mn-lt"/>
              </a:rPr>
              <a:t> </a:t>
            </a:r>
            <a:br>
              <a:rPr lang="uk-UA" sz="2800" b="1" dirty="0">
                <a:latin typeface="+mn-lt"/>
              </a:rPr>
            </a:br>
            <a:r>
              <a:rPr lang="uk-UA" sz="2800" b="1" dirty="0">
                <a:latin typeface="+mn-lt"/>
              </a:rPr>
              <a:t>що завершились підписанням договору у 2020 році,</a:t>
            </a:r>
            <a:br>
              <a:rPr lang="uk-UA" sz="2800" b="1" dirty="0">
                <a:latin typeface="+mn-lt"/>
              </a:rPr>
            </a:br>
            <a:r>
              <a:rPr lang="uk-UA" sz="2800" b="1" dirty="0">
                <a:latin typeface="+mn-lt"/>
              </a:rPr>
              <a:t>за даними системи </a:t>
            </a:r>
            <a:r>
              <a:rPr lang="en-US" sz="2800" b="1" dirty="0">
                <a:latin typeface="+mn-lt"/>
              </a:rPr>
              <a:t>PROZORRO </a:t>
            </a:r>
            <a:endParaRPr lang="ru-RU" sz="2800" b="1" dirty="0">
              <a:latin typeface="+mn-lt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06FFE70-38E8-4043-B098-AB2520A48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8484" y="2030136"/>
            <a:ext cx="1103426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7" name="Діаграма 6">
            <a:extLst>
              <a:ext uri="{FF2B5EF4-FFF2-40B4-BE49-F238E27FC236}">
                <a16:creationId xmlns:a16="http://schemas.microsoft.com/office/drawing/2014/main" id="{F1E22F28-D2B5-46DE-A746-4C4413CF36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025822"/>
              </p:ext>
            </p:extLst>
          </p:nvPr>
        </p:nvGraphicFramePr>
        <p:xfrm>
          <a:off x="1575881" y="1391055"/>
          <a:ext cx="8959174" cy="5204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0CAC7ABA-CA79-452C-97BC-4D2BB0EF021E}"/>
              </a:ext>
            </a:extLst>
          </p:cNvPr>
          <p:cNvSpPr/>
          <p:nvPr/>
        </p:nvSpPr>
        <p:spPr>
          <a:xfrm>
            <a:off x="2227635" y="2306574"/>
            <a:ext cx="2383276" cy="368532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955077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6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>
                <a:latin typeface="+mn-lt"/>
              </a:rPr>
              <a:t>Показники закупівель, проведених з використанням ЕСЗ</a:t>
            </a:r>
            <a:endParaRPr lang="ru-RU" sz="3200" b="1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6612" y="1352145"/>
            <a:ext cx="5157787" cy="835579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uk-UA" sz="2200" dirty="0"/>
              <a:t>За кількістю торгів </a:t>
            </a:r>
          </a:p>
          <a:p>
            <a:pPr algn="ctr"/>
            <a:r>
              <a:rPr lang="uk-UA" sz="2200" dirty="0"/>
              <a:t>(загалом – 4809)</a:t>
            </a:r>
            <a:endParaRPr lang="ru-RU" sz="2200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82609750"/>
              </p:ext>
            </p:extLst>
          </p:nvPr>
        </p:nvGraphicFramePr>
        <p:xfrm>
          <a:off x="839788" y="2144994"/>
          <a:ext cx="5256212" cy="404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352145"/>
            <a:ext cx="5183188" cy="835579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endParaRPr lang="uk-UA" sz="2000" dirty="0"/>
          </a:p>
          <a:p>
            <a:pPr algn="ctr"/>
            <a:endParaRPr lang="uk-UA" sz="2000" dirty="0"/>
          </a:p>
          <a:p>
            <a:pPr algn="ctr"/>
            <a:r>
              <a:rPr lang="uk-UA" sz="2200" dirty="0"/>
              <a:t>За очікуваною вартістю </a:t>
            </a:r>
          </a:p>
          <a:p>
            <a:pPr algn="ctr"/>
            <a:r>
              <a:rPr lang="uk-UA" sz="2200" dirty="0"/>
              <a:t>(загалом – 14792,1 млн грн)</a:t>
            </a:r>
            <a:endParaRPr lang="ru-RU" sz="2200" dirty="0"/>
          </a:p>
        </p:txBody>
      </p:sp>
      <p:graphicFrame>
        <p:nvGraphicFramePr>
          <p:cNvPr id="14" name="Объект 1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84504420"/>
              </p:ext>
            </p:extLst>
          </p:nvPr>
        </p:nvGraphicFramePr>
        <p:xfrm>
          <a:off x="5927605" y="2144994"/>
          <a:ext cx="5424607" cy="404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523352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6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>
                <a:latin typeface="+mn-lt"/>
              </a:rPr>
              <a:t>Загальна характеристика успішних закупівель </a:t>
            </a:r>
            <a:br>
              <a:rPr lang="uk-UA" sz="3200" b="1" dirty="0">
                <a:latin typeface="+mn-lt"/>
              </a:rPr>
            </a:br>
            <a:r>
              <a:rPr lang="uk-UA" sz="3200" b="1" dirty="0">
                <a:latin typeface="+mn-lt"/>
              </a:rPr>
              <a:t>(таких, що завершились підписанням договорів)</a:t>
            </a:r>
            <a:endParaRPr lang="ru-RU" sz="32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407851"/>
              </p:ext>
            </p:extLst>
          </p:nvPr>
        </p:nvGraphicFramePr>
        <p:xfrm>
          <a:off x="838200" y="1825625"/>
          <a:ext cx="10515600" cy="4438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4770">
                  <a:extLst>
                    <a:ext uri="{9D8B030D-6E8A-4147-A177-3AD203B41FA5}">
                      <a16:colId xmlns:a16="http://schemas.microsoft.com/office/drawing/2014/main" val="1448365230"/>
                    </a:ext>
                  </a:extLst>
                </a:gridCol>
                <a:gridCol w="2470826">
                  <a:extLst>
                    <a:ext uri="{9D8B030D-6E8A-4147-A177-3AD203B41FA5}">
                      <a16:colId xmlns:a16="http://schemas.microsoft.com/office/drawing/2014/main" val="1052139626"/>
                    </a:ext>
                  </a:extLst>
                </a:gridCol>
                <a:gridCol w="2519464">
                  <a:extLst>
                    <a:ext uri="{9D8B030D-6E8A-4147-A177-3AD203B41FA5}">
                      <a16:colId xmlns:a16="http://schemas.microsoft.com/office/drawing/2014/main" val="4260635647"/>
                    </a:ext>
                  </a:extLst>
                </a:gridCol>
                <a:gridCol w="2540540">
                  <a:extLst>
                    <a:ext uri="{9D8B030D-6E8A-4147-A177-3AD203B41FA5}">
                      <a16:colId xmlns:a16="http://schemas.microsoft.com/office/drawing/2014/main" val="3849860565"/>
                    </a:ext>
                  </a:extLst>
                </a:gridCol>
              </a:tblGrid>
              <a:tr h="6341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Відкриті торги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Переговорна процедура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Допорогові торги / Спрощена закупівля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1302097"/>
                  </a:ext>
                </a:extLst>
              </a:tr>
              <a:tr h="6341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закупівель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1667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2939629"/>
                  </a:ext>
                </a:extLst>
              </a:tr>
              <a:tr h="6341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лотів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1747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6824046"/>
                  </a:ext>
                </a:extLst>
              </a:tr>
              <a:tr h="6341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пропозицій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 середньому)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0948901"/>
                  </a:ext>
                </a:extLst>
              </a:tr>
              <a:tr h="6341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Очікувана вартість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(млн грн)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8452,0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2261,0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283,5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7727632"/>
                  </a:ext>
                </a:extLst>
              </a:tr>
              <a:tr h="6341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Сума укладених договорів (млн грн)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8040,0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2254,3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256,1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6658667"/>
                  </a:ext>
                </a:extLst>
              </a:tr>
              <a:tr h="6341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Економія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(млн грн)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412,0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(4,9%)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6,7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(0,3%)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(9,7%)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1524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1424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6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604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+mn-lt"/>
              </a:rPr>
              <a:t>Економія</a:t>
            </a:r>
            <a:endParaRPr lang="ru-RU" sz="32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40085"/>
            <a:ext cx="10515600" cy="44092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	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	Загалом успішно завершено 3436 лотів на очікувану вартість 10996,5 млн грн. </a:t>
            </a:r>
          </a:p>
          <a:p>
            <a:pPr marL="0" indent="0" algn="just">
              <a:buNone/>
            </a:pPr>
            <a:r>
              <a:rPr lang="uk-UA" dirty="0"/>
              <a:t>	Загальна сума укладених договорів – 10550,4 млн грн.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	Загальна економія коштів бюджету міста Харкова за 2020 рік склала 446,1 млн грн (або 4,1%).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782" y="1311166"/>
            <a:ext cx="4648913" cy="269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330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6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835" y="365125"/>
            <a:ext cx="11391088" cy="83137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+mn-lt"/>
              </a:rPr>
              <a:t>Рейтинг замовників за кількістю проведення успішних конкурентних процедур закупівель та відборів постачальників товарів</a:t>
            </a:r>
            <a:endParaRPr lang="ru-RU" sz="3200" b="1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6656" y="1321240"/>
            <a:ext cx="5520920" cy="42964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uk-UA" dirty="0"/>
              <a:t>Головні розпорядники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6863" y="1321240"/>
            <a:ext cx="5530175" cy="42964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uk-UA" dirty="0"/>
              <a:t>Підприємства, установи, організації</a:t>
            </a:r>
            <a:endParaRPr lang="ru-RU" dirty="0"/>
          </a:p>
        </p:txBody>
      </p:sp>
      <p:graphicFrame>
        <p:nvGraphicFramePr>
          <p:cNvPr id="7" name="Діаграма 2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3582462"/>
              </p:ext>
            </p:extLst>
          </p:nvPr>
        </p:nvGraphicFramePr>
        <p:xfrm>
          <a:off x="467401" y="1750887"/>
          <a:ext cx="5530175" cy="4741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іаграма 10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27096550"/>
              </p:ext>
            </p:extLst>
          </p:nvPr>
        </p:nvGraphicFramePr>
        <p:xfrm>
          <a:off x="6172200" y="1750888"/>
          <a:ext cx="5543144" cy="4741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51052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1603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latin typeface="+mn-lt"/>
              </a:rPr>
              <a:t>Показники</a:t>
            </a:r>
            <a:r>
              <a:rPr lang="uk-UA" sz="3200" b="1" dirty="0">
                <a:latin typeface="+mn-lt"/>
              </a:rPr>
              <a:t> </a:t>
            </a:r>
            <a:r>
              <a:rPr lang="uk-UA" sz="3600" b="1" dirty="0">
                <a:latin typeface="+mn-lt"/>
              </a:rPr>
              <a:t>успішних відкритих торгів</a:t>
            </a:r>
            <a:br>
              <a:rPr lang="uk-UA" sz="3600" b="1" dirty="0">
                <a:latin typeface="+mn-lt"/>
              </a:rPr>
            </a:br>
            <a:r>
              <a:rPr lang="uk-UA" sz="2200" b="1" i="1" dirty="0">
                <a:latin typeface="+mn-lt"/>
              </a:rPr>
              <a:t>За результатами успішних відкритих торгів, замовниками ХМР </a:t>
            </a:r>
            <a:br>
              <a:rPr lang="uk-UA" sz="2200" b="1" i="1" dirty="0">
                <a:latin typeface="+mn-lt"/>
              </a:rPr>
            </a:br>
            <a:r>
              <a:rPr lang="uk-UA" sz="2200" b="1" i="1" dirty="0">
                <a:latin typeface="+mn-lt"/>
              </a:rPr>
              <a:t>за 2020 рік укладено договорів на загальну вартість 8040,0 млн грн, </a:t>
            </a:r>
            <a:br>
              <a:rPr lang="uk-UA" sz="2200" b="1" i="1" dirty="0">
                <a:latin typeface="+mn-lt"/>
              </a:rPr>
            </a:br>
            <a:r>
              <a:rPr lang="uk-UA" sz="2200" b="1" i="1" dirty="0">
                <a:latin typeface="+mn-lt"/>
              </a:rPr>
              <a:t>що на 1664,2 млн грн (або на 20%) більше ніж за 2019 рік</a:t>
            </a:r>
            <a:br>
              <a:rPr lang="ru-RU" sz="2200" b="1" i="1" dirty="0">
                <a:latin typeface="+mn-lt"/>
              </a:rPr>
            </a:br>
            <a:endParaRPr lang="ru-RU" sz="2200" b="1" i="1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90639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uk-UA" sz="2000" dirty="0"/>
              <a:t>Процентне співвідношення предметів закупівлі в успішних відкритих торгах </a:t>
            </a:r>
          </a:p>
          <a:p>
            <a:pPr algn="ctr">
              <a:spcBef>
                <a:spcPts val="0"/>
              </a:spcBef>
            </a:pPr>
            <a:r>
              <a:rPr lang="uk-UA" sz="2000" dirty="0"/>
              <a:t>за кількістю лотів</a:t>
            </a:r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90639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uk-UA" sz="2000" dirty="0"/>
              <a:t>Процентне співвідношення предметів закупівлі в успішних відкритих торгах </a:t>
            </a:r>
          </a:p>
          <a:p>
            <a:pPr algn="ctr">
              <a:spcBef>
                <a:spcPts val="0"/>
              </a:spcBef>
            </a:pPr>
            <a:r>
              <a:rPr lang="uk-UA" sz="2000" dirty="0"/>
              <a:t>за вартістю договорів</a:t>
            </a:r>
            <a:endParaRPr lang="ru-RU" sz="20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26768385"/>
              </p:ext>
            </p:extLst>
          </p:nvPr>
        </p:nvGraphicFramePr>
        <p:xfrm>
          <a:off x="839788" y="2587556"/>
          <a:ext cx="5157787" cy="3602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Объект 6">
            <a:extLst>
              <a:ext uri="{FF2B5EF4-FFF2-40B4-BE49-F238E27FC236}">
                <a16:creationId xmlns:a16="http://schemas.microsoft.com/office/drawing/2014/main" id="{911BA022-3537-4D35-AAC7-3AD33FE05286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980072576"/>
              </p:ext>
            </p:extLst>
          </p:nvPr>
        </p:nvGraphicFramePr>
        <p:xfrm>
          <a:off x="6172200" y="2587557"/>
          <a:ext cx="5183188" cy="3602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548674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2263</TotalTime>
  <Words>689</Words>
  <Application>Microsoft Office PowerPoint</Application>
  <PresentationFormat>Широкий екран</PresentationFormat>
  <Paragraphs>144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7" baseType="lpstr">
      <vt:lpstr>Arial</vt:lpstr>
      <vt:lpstr>Arial Cyr</vt:lpstr>
      <vt:lpstr>Calibri</vt:lpstr>
      <vt:lpstr>Calibri Light</vt:lpstr>
      <vt:lpstr>Times New Roman</vt:lpstr>
      <vt:lpstr>Тема Office</vt:lpstr>
      <vt:lpstr>Закупівлі для міських потреб  за 2020 рік</vt:lpstr>
      <vt:lpstr>Організація закупівельної діяльності замовників  Харківської міської ради </vt:lpstr>
      <vt:lpstr>Рейтинг за кількістю закупівель,  що завершились підписанням договору у 2020 році, за даними системи PROZORRO  </vt:lpstr>
      <vt:lpstr>Рейтинг за кількістю проведених відкритих торгів,  що завершились підписанням договору у 2020 році, за даними системи PROZORRO </vt:lpstr>
      <vt:lpstr>Показники закупівель, проведених з використанням ЕСЗ</vt:lpstr>
      <vt:lpstr>Загальна характеристика успішних закупівель  (таких, що завершились підписанням договорів)</vt:lpstr>
      <vt:lpstr>Економія</vt:lpstr>
      <vt:lpstr>Рейтинг замовників за кількістю проведення успішних конкурентних процедур закупівель та відборів постачальників товарів</vt:lpstr>
      <vt:lpstr>Показники успішних відкритих торгів За результатами успішних відкритих торгів, замовниками ХМР  за 2020 рік укладено договорів на загальну вартість 8040,0 млн грн,  що на 1664,2 млн грн (або на 20%) більше ніж за 2019 рік </vt:lpstr>
      <vt:lpstr>   Соціально важливі закупівлі                 За   процедурами   відкритих   торгів   найбільше   закуплено    таких   товарів:  медичне обладнання,  продукти харчування,  транспортне обладнання та допоміжне приладдя до нього,  будівельна продукція,  меблі.                  При закупівлях послуг переважають закупівлі комунальних та санітарно-гігієничних послуг.         Серед закупівель робіт значну частину складають роботи з поточного ремонту вулично-дорожньої мережі та благоустрою міста.         Приклади  соціально важливих закупівель, здійснених за процедурою відкритих торгів з публікацією англійською мовою («міжнародні торги»), наведено у таблиці:</vt:lpstr>
      <vt:lpstr>Переможці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Актуальні питання закупівель товарів  на 2020 рік</dc:title>
  <dc:creator>Nina P. Sharaburova</dc:creator>
  <cp:lastModifiedBy>E. P. Mukomel</cp:lastModifiedBy>
  <cp:revision>221</cp:revision>
  <cp:lastPrinted>2021-01-25T10:02:37Z</cp:lastPrinted>
  <dcterms:created xsi:type="dcterms:W3CDTF">2019-11-12T09:43:00Z</dcterms:created>
  <dcterms:modified xsi:type="dcterms:W3CDTF">2021-01-25T10:03:26Z</dcterms:modified>
</cp:coreProperties>
</file>