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5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53000" y="505320"/>
            <a:ext cx="3779997" cy="6598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9299" y="1095286"/>
            <a:ext cx="6254800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144A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68" y="328600"/>
            <a:ext cx="9317863" cy="562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4299" y="3146399"/>
            <a:ext cx="9044800" cy="2042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9995" y="3204006"/>
            <a:ext cx="1359001" cy="140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1298" y="3173526"/>
            <a:ext cx="4787265" cy="161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300"/>
              </a:lnSpc>
            </a:pPr>
            <a:r>
              <a:rPr sz="6400" b="1" spc="-335" dirty="0">
                <a:solidFill>
                  <a:srgbClr val="26459D"/>
                </a:solidFill>
                <a:latin typeface="Calibri"/>
                <a:cs typeface="Calibri"/>
              </a:rPr>
              <a:t>М</a:t>
            </a:r>
            <a:r>
              <a:rPr sz="6400" b="1" spc="175" dirty="0">
                <a:solidFill>
                  <a:srgbClr val="26459D"/>
                </a:solidFill>
                <a:latin typeface="Calibri"/>
                <a:cs typeface="Calibri"/>
              </a:rPr>
              <a:t>О</a:t>
            </a:r>
            <a:r>
              <a:rPr sz="6400" b="1" spc="120" dirty="0">
                <a:solidFill>
                  <a:srgbClr val="26459D"/>
                </a:solidFill>
                <a:latin typeface="Calibri"/>
                <a:cs typeface="Calibri"/>
              </a:rPr>
              <a:t>Б</a:t>
            </a:r>
            <a:r>
              <a:rPr sz="6400" b="1" spc="95" dirty="0">
                <a:solidFill>
                  <a:srgbClr val="26459D"/>
                </a:solidFill>
                <a:latin typeface="Calibri"/>
                <a:cs typeface="Calibri"/>
              </a:rPr>
              <a:t>ИЛЬНАЯ  </a:t>
            </a:r>
            <a:r>
              <a:rPr sz="6400" b="1" spc="140" dirty="0">
                <a:solidFill>
                  <a:srgbClr val="26459D"/>
                </a:solidFill>
                <a:latin typeface="Calibri"/>
                <a:cs typeface="Calibri"/>
              </a:rPr>
              <a:t>ПАРКОВКА</a:t>
            </a:r>
            <a:endParaRPr sz="6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6305" y="6950405"/>
            <a:ext cx="103568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Calibri"/>
                <a:cs typeface="Calibri"/>
              </a:rPr>
              <a:t>г. </a:t>
            </a:r>
            <a:r>
              <a:rPr sz="1200" spc="25" dirty="0">
                <a:solidFill>
                  <a:srgbClr val="231F20"/>
                </a:solidFill>
                <a:latin typeface="Calibri"/>
                <a:cs typeface="Calibri"/>
              </a:rPr>
              <a:t>Харьков</a:t>
            </a:r>
            <a:r>
              <a:rPr sz="12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КП</a:t>
            </a:r>
            <a:r>
              <a:rPr spc="-160" dirty="0"/>
              <a:t> </a:t>
            </a:r>
            <a:r>
              <a:rPr spc="60" dirty="0"/>
              <a:t>«Харьковпарксервис»</a:t>
            </a:r>
          </a:p>
        </p:txBody>
      </p:sp>
    </p:spTree>
  </p:cSld>
  <p:clrMapOvr>
    <a:masterClrMapping/>
  </p:clrMapOvr>
  <p:transition advTm="102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332" y="1338122"/>
            <a:ext cx="4562475" cy="427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40" dirty="0">
                <a:solidFill>
                  <a:srgbClr val="231F20"/>
                </a:solidFill>
                <a:latin typeface="Calibri"/>
                <a:cs typeface="Calibri"/>
              </a:rPr>
              <a:t>Для</a:t>
            </a:r>
            <a:r>
              <a:rPr sz="32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получения</a:t>
            </a:r>
            <a:endParaRPr sz="3200">
              <a:latin typeface="Calibri"/>
              <a:cs typeface="Calibri"/>
            </a:endParaRPr>
          </a:p>
          <a:p>
            <a:pPr marL="12700" marR="304800" algn="just">
              <a:lnSpc>
                <a:spcPct val="100000"/>
              </a:lnSpc>
            </a:pPr>
            <a:r>
              <a:rPr sz="3200" spc="75" dirty="0">
                <a:solidFill>
                  <a:srgbClr val="231F20"/>
                </a:solidFill>
                <a:latin typeface="Calibri"/>
                <a:cs typeface="Calibri"/>
              </a:rPr>
              <a:t>полного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списка</a:t>
            </a:r>
            <a:r>
              <a:rPr sz="32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231F20"/>
                </a:solidFill>
                <a:latin typeface="Calibri"/>
                <a:cs typeface="Calibri"/>
              </a:rPr>
              <a:t>команд  </a:t>
            </a:r>
            <a:r>
              <a:rPr sz="3200" spc="30" dirty="0">
                <a:solidFill>
                  <a:srgbClr val="231F20"/>
                </a:solidFill>
                <a:latin typeface="Calibri"/>
                <a:cs typeface="Calibri"/>
              </a:rPr>
              <a:t>необходимо </a:t>
            </a:r>
            <a:r>
              <a:rPr sz="3200" spc="85" dirty="0">
                <a:solidFill>
                  <a:srgbClr val="231F20"/>
                </a:solidFill>
                <a:latin typeface="Calibri"/>
                <a:cs typeface="Calibri"/>
              </a:rPr>
              <a:t>отправить  </a:t>
            </a:r>
            <a:r>
              <a:rPr sz="3200" b="1" spc="130" dirty="0">
                <a:solidFill>
                  <a:srgbClr val="231F20"/>
                </a:solidFill>
                <a:latin typeface="Calibri"/>
                <a:cs typeface="Calibri"/>
              </a:rPr>
              <a:t>SMS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текстом </a:t>
            </a:r>
            <a:r>
              <a:rPr sz="3200" b="1" spc="-95" dirty="0">
                <a:solidFill>
                  <a:srgbClr val="231F20"/>
                </a:solidFill>
                <a:latin typeface="Calibri"/>
                <a:cs typeface="Calibri"/>
              </a:rPr>
              <a:t>«H»</a:t>
            </a:r>
            <a:r>
              <a:rPr sz="3200" b="1" spc="-3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на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50" dirty="0">
                <a:solidFill>
                  <a:srgbClr val="231F20"/>
                </a:solidFill>
                <a:latin typeface="Calibri"/>
                <a:cs typeface="Calibri"/>
              </a:rPr>
              <a:t>номер</a:t>
            </a:r>
            <a:r>
              <a:rPr sz="32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100" dirty="0">
                <a:solidFill>
                  <a:srgbClr val="231F20"/>
                </a:solidFill>
                <a:latin typeface="Calibri"/>
                <a:cs typeface="Calibri"/>
              </a:rPr>
              <a:t>896</a:t>
            </a:r>
            <a:r>
              <a:rPr sz="3200" spc="10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35"/>
              </a:spcBef>
            </a:pPr>
            <a:r>
              <a:rPr sz="3200" spc="-10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ответ </a:t>
            </a: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придёт  </a:t>
            </a:r>
            <a:r>
              <a:rPr sz="3200" spc="30" dirty="0">
                <a:solidFill>
                  <a:srgbClr val="231F20"/>
                </a:solidFill>
                <a:latin typeface="Calibri"/>
                <a:cs typeface="Calibri"/>
              </a:rPr>
              <a:t>сообщение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 </a:t>
            </a:r>
            <a:r>
              <a:rPr sz="3200" spc="5" dirty="0">
                <a:solidFill>
                  <a:srgbClr val="231F20"/>
                </a:solidFill>
                <a:latin typeface="Calibri"/>
                <a:cs typeface="Calibri"/>
              </a:rPr>
              <a:t>полным  </a:t>
            </a: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списком </a:t>
            </a:r>
            <a:r>
              <a:rPr sz="3200" spc="-15" dirty="0">
                <a:solidFill>
                  <a:srgbClr val="231F20"/>
                </a:solidFill>
                <a:latin typeface="Calibri"/>
                <a:cs typeface="Calibri"/>
              </a:rPr>
              <a:t>команд</a:t>
            </a:r>
            <a:r>
              <a:rPr sz="32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1F20"/>
                </a:solidFill>
                <a:latin typeface="Calibri"/>
                <a:cs typeface="Calibri"/>
              </a:rPr>
              <a:t>системы.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1845">
              <a:lnSpc>
                <a:spcPct val="100000"/>
              </a:lnSpc>
            </a:pPr>
            <a:r>
              <a:rPr spc="165" dirty="0"/>
              <a:t>П</a:t>
            </a:r>
            <a:r>
              <a:rPr spc="125" dirty="0"/>
              <a:t>о</a:t>
            </a:r>
            <a:r>
              <a:rPr dirty="0"/>
              <a:t>м</a:t>
            </a:r>
            <a:r>
              <a:rPr spc="160" dirty="0"/>
              <a:t>ощь</a:t>
            </a:r>
          </a:p>
        </p:txBody>
      </p:sp>
      <p:sp>
        <p:nvSpPr>
          <p:cNvPr id="4" name="object 4"/>
          <p:cNvSpPr/>
          <p:nvPr/>
        </p:nvSpPr>
        <p:spPr>
          <a:xfrm>
            <a:off x="5006975" y="446862"/>
            <a:ext cx="0" cy="6649720"/>
          </a:xfrm>
          <a:custGeom>
            <a:avLst/>
            <a:gdLst/>
            <a:ahLst/>
            <a:cxnLst/>
            <a:rect l="l" t="t" r="r" b="b"/>
            <a:pathLst>
              <a:path h="6649720">
                <a:moveTo>
                  <a:pt x="0" y="0"/>
                </a:moveTo>
                <a:lnTo>
                  <a:pt x="0" y="6649300"/>
                </a:lnTo>
              </a:path>
            </a:pathLst>
          </a:custGeom>
          <a:ln w="38100">
            <a:solidFill>
              <a:srgbClr val="1548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205" y="442607"/>
            <a:ext cx="1358798" cy="1425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6810" y="2043855"/>
            <a:ext cx="3617188" cy="5109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1081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323" y="1329118"/>
            <a:ext cx="4544695" cy="245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878455" algn="l"/>
              </a:tabLst>
            </a:pP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Для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переключения</a:t>
            </a:r>
            <a:r>
              <a:rPr sz="32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языка  </a:t>
            </a:r>
            <a:r>
              <a:rPr sz="3200" spc="40" dirty="0">
                <a:solidFill>
                  <a:srgbClr val="231F20"/>
                </a:solidFill>
                <a:latin typeface="Calibri"/>
                <a:cs typeface="Calibri"/>
              </a:rPr>
              <a:t>интерфейса </a:t>
            </a:r>
            <a:r>
              <a:rPr sz="3200" spc="5" dirty="0">
                <a:solidFill>
                  <a:srgbClr val="231F20"/>
                </a:solidFill>
                <a:latin typeface="Calibri"/>
                <a:cs typeface="Calibri"/>
              </a:rPr>
              <a:t>необходимо  </a:t>
            </a:r>
            <a:r>
              <a:rPr sz="3200" spc="60" dirty="0">
                <a:solidFill>
                  <a:srgbClr val="231F20"/>
                </a:solidFill>
                <a:latin typeface="Calibri"/>
                <a:cs typeface="Calibri"/>
              </a:rPr>
              <a:t>отправить</a:t>
            </a:r>
            <a:r>
              <a:rPr sz="32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110" dirty="0">
                <a:solidFill>
                  <a:srgbClr val="231F20"/>
                </a:solidFill>
                <a:latin typeface="Calibri"/>
                <a:cs typeface="Calibri"/>
              </a:rPr>
              <a:t>SMS	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</a:t>
            </a:r>
            <a:r>
              <a:rPr sz="32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текстом</a:t>
            </a:r>
            <a:endParaRPr sz="3200">
              <a:latin typeface="Calibri"/>
              <a:cs typeface="Calibri"/>
            </a:endParaRPr>
          </a:p>
          <a:p>
            <a:pPr marL="12700" marR="125730">
              <a:lnSpc>
                <a:spcPct val="100000"/>
              </a:lnSpc>
              <a:tabLst>
                <a:tab pos="863600" algn="l"/>
                <a:tab pos="1775460" algn="l"/>
              </a:tabLst>
            </a:pPr>
            <a:r>
              <a:rPr sz="3200" b="1" spc="-114" dirty="0">
                <a:solidFill>
                  <a:srgbClr val="231F20"/>
                </a:solidFill>
                <a:latin typeface="Calibri"/>
                <a:cs typeface="Calibri"/>
              </a:rPr>
              <a:t>«E»</a:t>
            </a:r>
            <a:r>
              <a:rPr sz="3200" spc="-114" dirty="0">
                <a:solidFill>
                  <a:srgbClr val="231F20"/>
                </a:solidFill>
                <a:latin typeface="Calibri"/>
                <a:cs typeface="Calibri"/>
              </a:rPr>
              <a:t>,	</a:t>
            </a:r>
            <a:r>
              <a:rPr sz="3200" b="1" spc="-130" dirty="0">
                <a:solidFill>
                  <a:srgbClr val="231F20"/>
                </a:solidFill>
                <a:latin typeface="Calibri"/>
                <a:cs typeface="Calibri"/>
              </a:rPr>
              <a:t>«U»</a:t>
            </a:r>
            <a:r>
              <a:rPr sz="3200" spc="-130" dirty="0">
                <a:solidFill>
                  <a:srgbClr val="231F20"/>
                </a:solidFill>
                <a:latin typeface="Calibri"/>
                <a:cs typeface="Calibri"/>
              </a:rPr>
              <a:t>,	</a:t>
            </a:r>
            <a:r>
              <a:rPr sz="3200" b="1" spc="-125" dirty="0">
                <a:solidFill>
                  <a:srgbClr val="231F20"/>
                </a:solidFill>
                <a:latin typeface="Calibri"/>
                <a:cs typeface="Calibri"/>
              </a:rPr>
              <a:t>«R»</a:t>
            </a:r>
            <a:r>
              <a:rPr sz="3200" b="1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231F20"/>
                </a:solidFill>
                <a:latin typeface="Calibri"/>
                <a:cs typeface="Calibri"/>
              </a:rPr>
              <a:t>(англ.,</a:t>
            </a:r>
            <a:r>
              <a:rPr sz="32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31F20"/>
                </a:solidFill>
                <a:latin typeface="Calibri"/>
                <a:cs typeface="Calibri"/>
              </a:rPr>
              <a:t>укр., </a:t>
            </a:r>
            <a:r>
              <a:rPr sz="32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1F20"/>
                </a:solidFill>
                <a:latin typeface="Calibri"/>
                <a:cs typeface="Calibri"/>
              </a:rPr>
              <a:t>рус.)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6760">
              <a:lnSpc>
                <a:spcPct val="100000"/>
              </a:lnSpc>
            </a:pPr>
            <a:r>
              <a:rPr spc="100" dirty="0"/>
              <a:t>Я</a:t>
            </a:r>
            <a:r>
              <a:rPr spc="180" dirty="0"/>
              <a:t>зыки</a:t>
            </a:r>
          </a:p>
        </p:txBody>
      </p:sp>
      <p:sp>
        <p:nvSpPr>
          <p:cNvPr id="4" name="object 4"/>
          <p:cNvSpPr/>
          <p:nvPr/>
        </p:nvSpPr>
        <p:spPr>
          <a:xfrm>
            <a:off x="4961978" y="437870"/>
            <a:ext cx="0" cy="6649720"/>
          </a:xfrm>
          <a:custGeom>
            <a:avLst/>
            <a:gdLst/>
            <a:ahLst/>
            <a:cxnLst/>
            <a:rect l="l" t="t" r="r" b="b"/>
            <a:pathLst>
              <a:path h="6649720">
                <a:moveTo>
                  <a:pt x="0" y="0"/>
                </a:moveTo>
                <a:lnTo>
                  <a:pt x="0" y="6649300"/>
                </a:lnTo>
              </a:path>
            </a:pathLst>
          </a:custGeom>
          <a:ln w="38100">
            <a:solidFill>
              <a:srgbClr val="1548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2368" y="863168"/>
            <a:ext cx="1372692" cy="1555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000" y="2392451"/>
            <a:ext cx="4130560" cy="1846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299" y="1770405"/>
            <a:ext cx="8288020" cy="99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Все </a:t>
            </a: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функции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системы </a:t>
            </a:r>
            <a:r>
              <a:rPr sz="3200" spc="10" dirty="0">
                <a:solidFill>
                  <a:srgbClr val="231F20"/>
                </a:solidFill>
                <a:latin typeface="Calibri"/>
                <a:cs typeface="Calibri"/>
              </a:rPr>
              <a:t>также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доступны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на</a:t>
            </a:r>
            <a:r>
              <a:rPr sz="3200" spc="-43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231F20"/>
                </a:solidFill>
                <a:latin typeface="Calibri"/>
                <a:cs typeface="Calibri"/>
              </a:rPr>
              <a:t>сайте 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мобильной</a:t>
            </a:r>
            <a:r>
              <a:rPr sz="32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231F20"/>
                </a:solidFill>
                <a:latin typeface="Calibri"/>
                <a:cs typeface="Calibri"/>
              </a:rPr>
              <a:t>парковки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165">
              <a:lnSpc>
                <a:spcPct val="100000"/>
              </a:lnSpc>
            </a:pPr>
            <a:r>
              <a:rPr spc="135" dirty="0"/>
              <a:t>896.com.ua.</a:t>
            </a:r>
          </a:p>
          <a:p>
            <a:pPr marL="12700" marR="5080">
              <a:lnSpc>
                <a:spcPct val="100000"/>
              </a:lnSpc>
              <a:spcBef>
                <a:spcPts val="2515"/>
              </a:spcBef>
            </a:pPr>
            <a:r>
              <a:rPr sz="3200" b="0" spc="20" dirty="0">
                <a:latin typeface="Calibri"/>
                <a:cs typeface="Calibri"/>
              </a:rPr>
              <a:t>Для </a:t>
            </a:r>
            <a:r>
              <a:rPr sz="3200" b="0" spc="55" dirty="0">
                <a:latin typeface="Calibri"/>
                <a:cs typeface="Calibri"/>
              </a:rPr>
              <a:t>получения </a:t>
            </a:r>
            <a:r>
              <a:rPr sz="3200" b="0" spc="60" dirty="0">
                <a:latin typeface="Calibri"/>
                <a:cs typeface="Calibri"/>
              </a:rPr>
              <a:t>пароля </a:t>
            </a:r>
            <a:r>
              <a:rPr sz="3200" b="0" spc="45" dirty="0">
                <a:latin typeface="Calibri"/>
                <a:cs typeface="Calibri"/>
              </a:rPr>
              <a:t>доступа </a:t>
            </a:r>
            <a:r>
              <a:rPr sz="3200" b="0" spc="20" dirty="0">
                <a:latin typeface="Calibri"/>
                <a:cs typeface="Calibri"/>
              </a:rPr>
              <a:t>на</a:t>
            </a:r>
            <a:r>
              <a:rPr sz="3200" b="0" spc="-455" dirty="0">
                <a:latin typeface="Calibri"/>
                <a:cs typeface="Calibri"/>
              </a:rPr>
              <a:t> </a:t>
            </a:r>
            <a:r>
              <a:rPr sz="3200" b="0" spc="50" dirty="0">
                <a:latin typeface="Calibri"/>
                <a:cs typeface="Calibri"/>
              </a:rPr>
              <a:t>сайт  </a:t>
            </a:r>
            <a:r>
              <a:rPr sz="3200" b="0" spc="5" dirty="0">
                <a:latin typeface="Calibri"/>
                <a:cs typeface="Calibri"/>
              </a:rPr>
              <a:t>необходимо </a:t>
            </a:r>
            <a:r>
              <a:rPr sz="3200" b="0" spc="60" dirty="0">
                <a:latin typeface="Calibri"/>
                <a:cs typeface="Calibri"/>
              </a:rPr>
              <a:t>отправить </a:t>
            </a:r>
            <a:r>
              <a:rPr sz="3200" spc="110" dirty="0"/>
              <a:t>SMS </a:t>
            </a:r>
            <a:r>
              <a:rPr sz="3200" b="0" spc="80" dirty="0">
                <a:latin typeface="Calibri"/>
                <a:cs typeface="Calibri"/>
              </a:rPr>
              <a:t>с</a:t>
            </a:r>
            <a:r>
              <a:rPr sz="3200" b="0" spc="-434" dirty="0">
                <a:latin typeface="Calibri"/>
                <a:cs typeface="Calibri"/>
              </a:rPr>
              <a:t> </a:t>
            </a:r>
            <a:r>
              <a:rPr sz="3200" b="0" spc="20" dirty="0">
                <a:latin typeface="Calibri"/>
                <a:cs typeface="Calibri"/>
              </a:rPr>
              <a:t>текстом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5861" y="4684966"/>
            <a:ext cx="74549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85" dirty="0">
                <a:solidFill>
                  <a:srgbClr val="231F20"/>
                </a:solidFill>
                <a:latin typeface="Calibri"/>
                <a:cs typeface="Calibri"/>
              </a:rPr>
              <a:t>«P».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4299" y="605701"/>
            <a:ext cx="101790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С</a:t>
            </a:r>
            <a:r>
              <a:rPr spc="170" dirty="0"/>
              <a:t>а</a:t>
            </a:r>
            <a:r>
              <a:rPr spc="125" dirty="0"/>
              <a:t>й</a:t>
            </a:r>
            <a:r>
              <a:rPr spc="254" dirty="0"/>
              <a:t>т</a:t>
            </a:r>
          </a:p>
        </p:txBody>
      </p:sp>
    </p:spTree>
  </p:cSld>
  <p:clrMapOvr>
    <a:masterClrMapping/>
  </p:clrMapOvr>
  <p:transition advTm="124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4815776" cy="6639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12676" y="1341577"/>
            <a:ext cx="4506024" cy="509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40" dirty="0" err="1">
                <a:solidFill>
                  <a:srgbClr val="231F20"/>
                </a:solidFill>
                <a:latin typeface="Calibri"/>
                <a:cs typeface="Calibri"/>
              </a:rPr>
              <a:t>Мобильная</a:t>
            </a:r>
            <a:r>
              <a:rPr sz="31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100" b="1" spc="70" dirty="0" err="1" smtClean="0">
                <a:solidFill>
                  <a:srgbClr val="231F20"/>
                </a:solidFill>
                <a:latin typeface="Calibri"/>
                <a:cs typeface="Calibri"/>
              </a:rPr>
              <a:t>парковка</a:t>
            </a:r>
            <a:r>
              <a:rPr lang="en-US" sz="3100" b="1" spc="70" dirty="0" smtClean="0">
                <a:solidFill>
                  <a:srgbClr val="231F20"/>
                </a:solidFill>
                <a:latin typeface="Calibri"/>
                <a:cs typeface="Calibri"/>
              </a:rPr>
              <a:t> -</a:t>
            </a:r>
            <a:endParaRPr sz="31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99085" algn="l"/>
              </a:tabLst>
            </a:pPr>
            <a:r>
              <a:rPr sz="3100" b="1" spc="80" dirty="0" err="1" smtClean="0">
                <a:solidFill>
                  <a:srgbClr val="231F20"/>
                </a:solidFill>
                <a:latin typeface="Calibri"/>
                <a:cs typeface="Calibri"/>
              </a:rPr>
              <a:t>это</a:t>
            </a:r>
            <a:r>
              <a:rPr sz="3100" b="1" spc="-9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100" b="1" spc="35" dirty="0">
                <a:solidFill>
                  <a:srgbClr val="231F20"/>
                </a:solidFill>
                <a:latin typeface="Calibri"/>
                <a:cs typeface="Calibri"/>
              </a:rPr>
              <a:t>удобный</a:t>
            </a:r>
            <a:r>
              <a:rPr sz="31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100" b="1" spc="85" dirty="0">
                <a:solidFill>
                  <a:srgbClr val="231F20"/>
                </a:solidFill>
                <a:latin typeface="Calibri"/>
                <a:cs typeface="Calibri"/>
              </a:rPr>
              <a:t>сервис </a:t>
            </a:r>
            <a:r>
              <a:rPr sz="3100" b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100" b="1" spc="60" dirty="0">
                <a:solidFill>
                  <a:srgbClr val="231F20"/>
                </a:solidFill>
                <a:latin typeface="Calibri"/>
                <a:cs typeface="Calibri"/>
              </a:rPr>
              <a:t>оплаты </a:t>
            </a:r>
            <a:r>
              <a:rPr sz="3100" b="1" spc="75" dirty="0">
                <a:solidFill>
                  <a:srgbClr val="231F20"/>
                </a:solidFill>
                <a:latin typeface="Calibri"/>
                <a:cs typeface="Calibri"/>
              </a:rPr>
              <a:t>за парковку </a:t>
            </a:r>
            <a:r>
              <a:rPr sz="3100" b="1" spc="90" dirty="0">
                <a:solidFill>
                  <a:srgbClr val="231F20"/>
                </a:solidFill>
                <a:latin typeface="Calibri"/>
                <a:cs typeface="Calibri"/>
              </a:rPr>
              <a:t>с  </a:t>
            </a:r>
            <a:r>
              <a:rPr sz="3100" b="1" spc="25" dirty="0">
                <a:solidFill>
                  <a:srgbClr val="231F20"/>
                </a:solidFill>
                <a:latin typeface="Calibri"/>
                <a:cs typeface="Calibri"/>
              </a:rPr>
              <a:t>помощью</a:t>
            </a:r>
            <a:r>
              <a:rPr sz="3100" b="1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100" b="1" spc="50" dirty="0">
                <a:solidFill>
                  <a:srgbClr val="231F20"/>
                </a:solidFill>
                <a:latin typeface="Calibri"/>
                <a:cs typeface="Calibri"/>
              </a:rPr>
              <a:t>мобильного  </a:t>
            </a:r>
            <a:r>
              <a:rPr sz="3100" b="1" spc="35" dirty="0">
                <a:solidFill>
                  <a:srgbClr val="231F20"/>
                </a:solidFill>
                <a:latin typeface="Calibri"/>
                <a:cs typeface="Calibri"/>
              </a:rPr>
              <a:t>телефона.</a:t>
            </a:r>
            <a:endParaRPr sz="3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tabLst>
                <a:tab pos="2701290" algn="l"/>
              </a:tabLst>
            </a:pPr>
            <a:r>
              <a:rPr sz="3100" b="1" spc="55" dirty="0">
                <a:solidFill>
                  <a:srgbClr val="231F20"/>
                </a:solidFill>
                <a:latin typeface="Calibri"/>
                <a:cs typeface="Calibri"/>
              </a:rPr>
              <a:t>Оплата снимается </a:t>
            </a:r>
            <a:r>
              <a:rPr sz="3100" b="1" spc="90" dirty="0">
                <a:solidFill>
                  <a:srgbClr val="231F20"/>
                </a:solidFill>
                <a:latin typeface="Calibri"/>
                <a:cs typeface="Calibri"/>
              </a:rPr>
              <a:t>с  </a:t>
            </a:r>
            <a:r>
              <a:rPr sz="3100" b="1" spc="80" dirty="0">
                <a:solidFill>
                  <a:srgbClr val="231F20"/>
                </a:solidFill>
                <a:latin typeface="Calibri"/>
                <a:cs typeface="Calibri"/>
              </a:rPr>
              <a:t>парковочного	</a:t>
            </a:r>
            <a:r>
              <a:rPr sz="3100" b="1" spc="55" dirty="0">
                <a:solidFill>
                  <a:srgbClr val="231F20"/>
                </a:solidFill>
                <a:latin typeface="Calibri"/>
                <a:cs typeface="Calibri"/>
              </a:rPr>
              <a:t>счета,  </a:t>
            </a:r>
            <a:r>
              <a:rPr sz="3100" b="1" spc="85" dirty="0">
                <a:solidFill>
                  <a:srgbClr val="231F20"/>
                </a:solidFill>
                <a:latin typeface="Calibri"/>
                <a:cs typeface="Calibri"/>
              </a:rPr>
              <a:t>привязаного </a:t>
            </a:r>
            <a:r>
              <a:rPr sz="3100" b="1" spc="35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3100" b="1" spc="-2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100" b="1" spc="40" dirty="0">
                <a:solidFill>
                  <a:srgbClr val="231F20"/>
                </a:solidFill>
                <a:latin typeface="Calibri"/>
                <a:cs typeface="Calibri"/>
              </a:rPr>
              <a:t>номеру  </a:t>
            </a:r>
            <a:r>
              <a:rPr sz="3100" b="1" spc="50" dirty="0">
                <a:solidFill>
                  <a:srgbClr val="231F20"/>
                </a:solidFill>
                <a:latin typeface="Calibri"/>
                <a:cs typeface="Calibri"/>
              </a:rPr>
              <a:t>мобильного телефона  </a:t>
            </a:r>
            <a:r>
              <a:rPr sz="3100" b="1" spc="30" dirty="0">
                <a:solidFill>
                  <a:srgbClr val="231F20"/>
                </a:solidFill>
                <a:latin typeface="Calibri"/>
                <a:cs typeface="Calibri"/>
              </a:rPr>
              <a:t>водителя.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37100">
              <a:lnSpc>
                <a:spcPct val="100000"/>
              </a:lnSpc>
            </a:pPr>
            <a:r>
              <a:rPr spc="120" dirty="0"/>
              <a:t>Мобильная</a:t>
            </a:r>
            <a:r>
              <a:rPr spc="-140" dirty="0"/>
              <a:t> </a:t>
            </a:r>
            <a:r>
              <a:rPr spc="150" dirty="0"/>
              <a:t>парковка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66302" y="7166454"/>
            <a:ext cx="154495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231F20"/>
                </a:solidFill>
                <a:latin typeface="Calibri"/>
                <a:cs typeface="Calibri"/>
              </a:rPr>
              <a:t>Информационный</a:t>
            </a:r>
            <a:r>
              <a:rPr sz="12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Calibri"/>
                <a:cs typeface="Calibri"/>
              </a:rPr>
              <a:t>щит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advTm="107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5295" y="1225956"/>
            <a:ext cx="4417060" cy="196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013585" algn="l"/>
              </a:tabLst>
            </a:pP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Для </a:t>
            </a:r>
            <a:r>
              <a:rPr sz="3200" spc="65" dirty="0">
                <a:solidFill>
                  <a:srgbClr val="231F20"/>
                </a:solidFill>
                <a:latin typeface="Calibri"/>
                <a:cs typeface="Calibri"/>
              </a:rPr>
              <a:t>регистрации в 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системе </a:t>
            </a:r>
            <a:r>
              <a:rPr sz="3200" spc="5" dirty="0">
                <a:solidFill>
                  <a:srgbClr val="231F20"/>
                </a:solidFill>
                <a:latin typeface="Calibri"/>
                <a:cs typeface="Calibri"/>
              </a:rPr>
              <a:t>необходимо  </a:t>
            </a:r>
            <a:r>
              <a:rPr sz="3200" spc="60" dirty="0">
                <a:solidFill>
                  <a:srgbClr val="231F20"/>
                </a:solidFill>
                <a:latin typeface="Calibri"/>
                <a:cs typeface="Calibri"/>
              </a:rPr>
              <a:t>отправить	</a:t>
            </a:r>
            <a:r>
              <a:rPr sz="3200" b="1" spc="150" dirty="0">
                <a:solidFill>
                  <a:srgbClr val="231F20"/>
                </a:solidFill>
                <a:latin typeface="Calibri"/>
                <a:cs typeface="Calibri"/>
              </a:rPr>
              <a:t>SMS</a:t>
            </a:r>
            <a:r>
              <a:rPr sz="3200" b="1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</a:t>
            </a:r>
            <a:r>
              <a:rPr sz="32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231F20"/>
                </a:solidFill>
                <a:latin typeface="Calibri"/>
                <a:cs typeface="Calibri"/>
              </a:rPr>
              <a:t>любым </a:t>
            </a:r>
            <a:r>
              <a:rPr sz="32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текстом на </a:t>
            </a:r>
            <a:r>
              <a:rPr sz="3200" spc="25" dirty="0">
                <a:solidFill>
                  <a:srgbClr val="231F20"/>
                </a:solidFill>
                <a:latin typeface="Calibri"/>
                <a:cs typeface="Calibri"/>
              </a:rPr>
              <a:t>номер</a:t>
            </a:r>
            <a:r>
              <a:rPr sz="3200" spc="-2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110" dirty="0">
                <a:solidFill>
                  <a:srgbClr val="231F20"/>
                </a:solidFill>
                <a:latin typeface="Calibri"/>
                <a:cs typeface="Calibri"/>
              </a:rPr>
              <a:t>896.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5295" y="216154"/>
            <a:ext cx="271462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Р</a:t>
            </a:r>
            <a:r>
              <a:rPr spc="180" dirty="0"/>
              <a:t>е</a:t>
            </a:r>
            <a:r>
              <a:rPr spc="105" dirty="0"/>
              <a:t>г</a:t>
            </a:r>
            <a:r>
              <a:rPr spc="145" dirty="0"/>
              <a:t>и</a:t>
            </a:r>
            <a:r>
              <a:rPr spc="160" dirty="0"/>
              <a:t>с</a:t>
            </a:r>
            <a:r>
              <a:rPr spc="235" dirty="0"/>
              <a:t>т</a:t>
            </a:r>
            <a:r>
              <a:rPr spc="225" dirty="0"/>
              <a:t>р</a:t>
            </a:r>
            <a:r>
              <a:rPr spc="140" dirty="0"/>
              <a:t>ация</a:t>
            </a:r>
          </a:p>
        </p:txBody>
      </p:sp>
      <p:sp>
        <p:nvSpPr>
          <p:cNvPr id="4" name="object 4"/>
          <p:cNvSpPr/>
          <p:nvPr/>
        </p:nvSpPr>
        <p:spPr>
          <a:xfrm>
            <a:off x="803998" y="2146134"/>
            <a:ext cx="4126953" cy="4837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6002" y="1189558"/>
            <a:ext cx="1113645" cy="95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4950" y="334708"/>
            <a:ext cx="0" cy="6649720"/>
          </a:xfrm>
          <a:custGeom>
            <a:avLst/>
            <a:gdLst/>
            <a:ahLst/>
            <a:cxnLst/>
            <a:rect l="l" t="t" r="r" b="b"/>
            <a:pathLst>
              <a:path h="6649720">
                <a:moveTo>
                  <a:pt x="0" y="0"/>
                </a:moveTo>
                <a:lnTo>
                  <a:pt x="0" y="6649300"/>
                </a:lnTo>
              </a:path>
            </a:pathLst>
          </a:custGeom>
          <a:ln w="38100">
            <a:solidFill>
              <a:srgbClr val="1548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10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999" y="592112"/>
            <a:ext cx="3556795" cy="263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000" y="3384003"/>
            <a:ext cx="3386527" cy="371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5988" y="1400835"/>
            <a:ext cx="4366260" cy="3427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55" dirty="0">
                <a:solidFill>
                  <a:srgbClr val="231F20"/>
                </a:solidFill>
                <a:latin typeface="Calibri"/>
                <a:cs typeface="Calibri"/>
              </a:rPr>
              <a:t>Парковочный </a:t>
            </a:r>
            <a:r>
              <a:rPr sz="3200" spc="70" dirty="0">
                <a:solidFill>
                  <a:srgbClr val="231F20"/>
                </a:solidFill>
                <a:latin typeface="Calibri"/>
                <a:cs typeface="Calibri"/>
              </a:rPr>
              <a:t>счет  </a:t>
            </a:r>
            <a:r>
              <a:rPr sz="3200" spc="50" dirty="0">
                <a:solidFill>
                  <a:srgbClr val="231F20"/>
                </a:solidFill>
                <a:latin typeface="Calibri"/>
                <a:cs typeface="Calibri"/>
              </a:rPr>
              <a:t>пополняется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</a:t>
            </a:r>
            <a:r>
              <a:rPr sz="3200" spc="-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231F20"/>
                </a:solidFill>
                <a:latin typeface="Calibri"/>
                <a:cs typeface="Calibri"/>
              </a:rPr>
              <a:t>помощью  </a:t>
            </a:r>
            <a:r>
              <a:rPr sz="3200" spc="40" dirty="0">
                <a:solidFill>
                  <a:srgbClr val="231F20"/>
                </a:solidFill>
                <a:latin typeface="Calibri"/>
                <a:cs typeface="Calibri"/>
              </a:rPr>
              <a:t>скретч-карты, </a:t>
            </a:r>
            <a:r>
              <a:rPr sz="3200" spc="15" dirty="0">
                <a:solidFill>
                  <a:srgbClr val="231F20"/>
                </a:solidFill>
                <a:latin typeface="Calibri"/>
                <a:cs typeface="Calibri"/>
              </a:rPr>
              <a:t>путем  </a:t>
            </a:r>
            <a:r>
              <a:rPr sz="3200" spc="55" dirty="0">
                <a:solidFill>
                  <a:srgbClr val="231F20"/>
                </a:solidFill>
                <a:latin typeface="Calibri"/>
                <a:cs typeface="Calibri"/>
              </a:rPr>
              <a:t>отправки </a:t>
            </a:r>
            <a:r>
              <a:rPr sz="3200" b="1" spc="85" dirty="0">
                <a:solidFill>
                  <a:srgbClr val="231F20"/>
                </a:solidFill>
                <a:latin typeface="Calibri"/>
                <a:cs typeface="Calibri"/>
              </a:rPr>
              <a:t>SMS</a:t>
            </a:r>
            <a:r>
              <a:rPr sz="3200" spc="8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3200" spc="25" dirty="0">
                <a:solidFill>
                  <a:srgbClr val="231F20"/>
                </a:solidFill>
                <a:latin typeface="Calibri"/>
                <a:cs typeface="Calibri"/>
              </a:rPr>
              <a:t>или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  </a:t>
            </a:r>
            <a:r>
              <a:rPr sz="3200" spc="15" dirty="0">
                <a:solidFill>
                  <a:srgbClr val="231F20"/>
                </a:solidFill>
                <a:latin typeface="Calibri"/>
                <a:cs typeface="Calibri"/>
              </a:rPr>
              <a:t>помощью </a:t>
            </a:r>
            <a:r>
              <a:rPr sz="3200" spc="40" dirty="0">
                <a:solidFill>
                  <a:srgbClr val="231F20"/>
                </a:solidFill>
                <a:latin typeface="Calibri"/>
                <a:cs typeface="Calibri"/>
              </a:rPr>
              <a:t>банковской 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карты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на </a:t>
            </a:r>
            <a:r>
              <a:rPr sz="3200" spc="30" dirty="0">
                <a:solidFill>
                  <a:srgbClr val="231F20"/>
                </a:solidFill>
                <a:latin typeface="Calibri"/>
                <a:cs typeface="Calibri"/>
              </a:rPr>
              <a:t>сайте  </a:t>
            </a:r>
            <a:r>
              <a:rPr sz="3200" b="1" spc="90" dirty="0">
                <a:solidFill>
                  <a:srgbClr val="231F20"/>
                </a:solidFill>
                <a:latin typeface="Calibri"/>
                <a:cs typeface="Calibri"/>
              </a:rPr>
              <a:t>896.com.ua.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5988" y="391032"/>
            <a:ext cx="389636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Пополнение</a:t>
            </a:r>
            <a:r>
              <a:rPr spc="-145" dirty="0"/>
              <a:t> </a:t>
            </a:r>
            <a:r>
              <a:rPr spc="145" dirty="0"/>
              <a:t>счета</a:t>
            </a:r>
          </a:p>
        </p:txBody>
      </p:sp>
      <p:sp>
        <p:nvSpPr>
          <p:cNvPr id="6" name="object 6"/>
          <p:cNvSpPr/>
          <p:nvPr/>
        </p:nvSpPr>
        <p:spPr>
          <a:xfrm>
            <a:off x="5075631" y="509574"/>
            <a:ext cx="0" cy="6649720"/>
          </a:xfrm>
          <a:custGeom>
            <a:avLst/>
            <a:gdLst/>
            <a:ahLst/>
            <a:cxnLst/>
            <a:rect l="l" t="t" r="r" b="b"/>
            <a:pathLst>
              <a:path h="6649720">
                <a:moveTo>
                  <a:pt x="0" y="0"/>
                </a:moveTo>
                <a:lnTo>
                  <a:pt x="0" y="6649300"/>
                </a:lnTo>
              </a:path>
            </a:pathLst>
          </a:custGeom>
          <a:ln w="38100">
            <a:solidFill>
              <a:srgbClr val="1548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105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3326" y="1400835"/>
            <a:ext cx="4498975" cy="147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Купить </a:t>
            </a:r>
            <a:r>
              <a:rPr sz="3200" spc="65" dirty="0">
                <a:solidFill>
                  <a:srgbClr val="231F20"/>
                </a:solidFill>
                <a:latin typeface="Calibri"/>
                <a:cs typeface="Calibri"/>
              </a:rPr>
              <a:t>скретч-карту  </a:t>
            </a:r>
            <a:r>
              <a:rPr sz="3200" spc="10" dirty="0">
                <a:solidFill>
                  <a:srgbClr val="231F20"/>
                </a:solidFill>
                <a:latin typeface="Calibri"/>
                <a:cs typeface="Calibri"/>
              </a:rPr>
              <a:t>возможно </a:t>
            </a:r>
            <a:r>
              <a:rPr sz="3200" spc="65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сети</a:t>
            </a:r>
            <a:r>
              <a:rPr sz="3200" spc="-2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231F20"/>
                </a:solidFill>
                <a:latin typeface="Calibri"/>
                <a:cs typeface="Calibri"/>
              </a:rPr>
              <a:t>киосков  </a:t>
            </a:r>
            <a:r>
              <a:rPr sz="3200" b="1" spc="25" dirty="0">
                <a:solidFill>
                  <a:srgbClr val="231F20"/>
                </a:solidFill>
                <a:latin typeface="Calibri"/>
                <a:cs typeface="Calibri"/>
              </a:rPr>
              <a:t>“Кисет”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3326" y="391032"/>
            <a:ext cx="389636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120" dirty="0">
                <a:solidFill>
                  <a:srgbClr val="231F20"/>
                </a:solidFill>
                <a:latin typeface="Calibri"/>
                <a:cs typeface="Calibri"/>
              </a:rPr>
              <a:t>Пополнение</a:t>
            </a:r>
            <a:r>
              <a:rPr sz="3600" b="1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b="1" spc="145" dirty="0">
                <a:solidFill>
                  <a:srgbClr val="231F20"/>
                </a:solidFill>
                <a:latin typeface="Calibri"/>
                <a:cs typeface="Calibri"/>
              </a:rPr>
              <a:t>счета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2981" y="509574"/>
            <a:ext cx="0" cy="6649720"/>
          </a:xfrm>
          <a:custGeom>
            <a:avLst/>
            <a:gdLst/>
            <a:ahLst/>
            <a:cxnLst/>
            <a:rect l="l" t="t" r="r" b="b"/>
            <a:pathLst>
              <a:path h="6649720">
                <a:moveTo>
                  <a:pt x="0" y="0"/>
                </a:moveTo>
                <a:lnTo>
                  <a:pt x="0" y="6649300"/>
                </a:lnTo>
              </a:path>
            </a:pathLst>
          </a:custGeom>
          <a:ln w="38100">
            <a:solidFill>
              <a:srgbClr val="1548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6026" y="4302216"/>
            <a:ext cx="4618621" cy="2900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407" y="935990"/>
            <a:ext cx="3151244" cy="149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999" y="4062262"/>
            <a:ext cx="3303651" cy="3244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5988" y="1345628"/>
            <a:ext cx="4120515" cy="196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Для </a:t>
            </a:r>
            <a:r>
              <a:rPr sz="3200" spc="25" dirty="0">
                <a:solidFill>
                  <a:srgbClr val="231F20"/>
                </a:solidFill>
                <a:latin typeface="Calibri"/>
                <a:cs typeface="Calibri"/>
              </a:rPr>
              <a:t>начала </a:t>
            </a:r>
            <a:r>
              <a:rPr sz="3200" spc="55" dirty="0">
                <a:solidFill>
                  <a:srgbClr val="231F20"/>
                </a:solidFill>
                <a:latin typeface="Calibri"/>
                <a:cs typeface="Calibri"/>
              </a:rPr>
              <a:t>парковки  </a:t>
            </a:r>
            <a:r>
              <a:rPr sz="3200" spc="5" dirty="0">
                <a:solidFill>
                  <a:srgbClr val="231F20"/>
                </a:solidFill>
                <a:latin typeface="Calibri"/>
                <a:cs typeface="Calibri"/>
              </a:rPr>
              <a:t>необходимо</a:t>
            </a:r>
            <a:r>
              <a:rPr sz="32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231F20"/>
                </a:solidFill>
                <a:latin typeface="Calibri"/>
                <a:cs typeface="Calibri"/>
              </a:rPr>
              <a:t>отправить  </a:t>
            </a:r>
            <a:r>
              <a:rPr sz="3200" b="1" spc="150" dirty="0">
                <a:solidFill>
                  <a:srgbClr val="231F20"/>
                </a:solidFill>
                <a:latin typeface="Calibri"/>
                <a:cs typeface="Calibri"/>
              </a:rPr>
              <a:t>SMS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на </a:t>
            </a:r>
            <a:r>
              <a:rPr sz="3200" spc="25" dirty="0">
                <a:solidFill>
                  <a:srgbClr val="231F20"/>
                </a:solidFill>
                <a:latin typeface="Calibri"/>
                <a:cs typeface="Calibri"/>
              </a:rPr>
              <a:t>номер </a:t>
            </a:r>
            <a:r>
              <a:rPr sz="3200" b="1" spc="150" dirty="0">
                <a:solidFill>
                  <a:srgbClr val="231F20"/>
                </a:solidFill>
                <a:latin typeface="Calibri"/>
                <a:cs typeface="Calibri"/>
              </a:rPr>
              <a:t>896  </a:t>
            </a:r>
            <a:r>
              <a:rPr sz="3200" spc="15" dirty="0">
                <a:solidFill>
                  <a:srgbClr val="231F20"/>
                </a:solidFill>
                <a:latin typeface="Calibri"/>
                <a:cs typeface="Calibri"/>
              </a:rPr>
              <a:t>следующего</a:t>
            </a:r>
            <a:r>
              <a:rPr sz="32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Calibri"/>
                <a:cs typeface="Calibri"/>
              </a:rPr>
              <a:t>формата: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5988" y="5052262"/>
            <a:ext cx="4247515" cy="147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ответ </a:t>
            </a:r>
            <a:r>
              <a:rPr sz="3200" spc="30" dirty="0">
                <a:solidFill>
                  <a:srgbClr val="231F20"/>
                </a:solidFill>
                <a:latin typeface="Calibri"/>
                <a:cs typeface="Calibri"/>
              </a:rPr>
              <a:t>вы</a:t>
            </a:r>
            <a:r>
              <a:rPr sz="3200" spc="-2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получите</a:t>
            </a:r>
            <a:endParaRPr sz="3200">
              <a:latin typeface="Calibri"/>
              <a:cs typeface="Calibri"/>
            </a:endParaRPr>
          </a:p>
          <a:p>
            <a:pPr marL="12700" marR="5080" indent="3810">
              <a:lnSpc>
                <a:spcPct val="100000"/>
              </a:lnSpc>
            </a:pPr>
            <a:r>
              <a:rPr sz="3200" b="1" spc="150" dirty="0">
                <a:solidFill>
                  <a:srgbClr val="231F20"/>
                </a:solidFill>
                <a:latin typeface="Calibri"/>
                <a:cs typeface="Calibri"/>
              </a:rPr>
              <a:t>SMS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</a:t>
            </a:r>
            <a:r>
              <a:rPr sz="3200" spc="-2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231F20"/>
                </a:solidFill>
                <a:latin typeface="Calibri"/>
                <a:cs typeface="Calibri"/>
              </a:rPr>
              <a:t>подтверждением  </a:t>
            </a:r>
            <a:r>
              <a:rPr sz="3200" spc="25" dirty="0">
                <a:solidFill>
                  <a:srgbClr val="231F20"/>
                </a:solidFill>
                <a:latin typeface="Calibri"/>
                <a:cs typeface="Calibri"/>
              </a:rPr>
              <a:t>начала</a:t>
            </a:r>
            <a:r>
              <a:rPr sz="32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парковки.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70425">
              <a:lnSpc>
                <a:spcPct val="100000"/>
              </a:lnSpc>
            </a:pPr>
            <a:r>
              <a:rPr spc="145" dirty="0"/>
              <a:t>Начало</a:t>
            </a:r>
            <a:r>
              <a:rPr spc="-165" dirty="0"/>
              <a:t> </a:t>
            </a:r>
            <a:r>
              <a:rPr spc="150" dirty="0"/>
              <a:t>парковки</a:t>
            </a:r>
          </a:p>
        </p:txBody>
      </p:sp>
      <p:sp>
        <p:nvSpPr>
          <p:cNvPr id="7" name="object 7"/>
          <p:cNvSpPr/>
          <p:nvPr/>
        </p:nvSpPr>
        <p:spPr>
          <a:xfrm>
            <a:off x="5075631" y="454380"/>
            <a:ext cx="0" cy="6649720"/>
          </a:xfrm>
          <a:custGeom>
            <a:avLst/>
            <a:gdLst/>
            <a:ahLst/>
            <a:cxnLst/>
            <a:rect l="l" t="t" r="r" b="b"/>
            <a:pathLst>
              <a:path h="6649720">
                <a:moveTo>
                  <a:pt x="0" y="0"/>
                </a:moveTo>
                <a:lnTo>
                  <a:pt x="0" y="6649300"/>
                </a:lnTo>
              </a:path>
            </a:pathLst>
          </a:custGeom>
          <a:ln w="38100">
            <a:solidFill>
              <a:srgbClr val="1548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58688" y="3778745"/>
            <a:ext cx="4618621" cy="1196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101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996" y="1162837"/>
            <a:ext cx="1899361" cy="1222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32323" y="1345628"/>
            <a:ext cx="4388485" cy="294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spc="45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3200" b="1" spc="25" dirty="0">
                <a:solidFill>
                  <a:srgbClr val="231F20"/>
                </a:solidFill>
                <a:latin typeface="Calibri"/>
                <a:cs typeface="Calibri"/>
              </a:rPr>
              <a:t>дальнейшем </a:t>
            </a:r>
            <a:r>
              <a:rPr sz="3200" b="1" spc="40" dirty="0">
                <a:solidFill>
                  <a:srgbClr val="231F20"/>
                </a:solidFill>
                <a:latin typeface="Calibri"/>
                <a:cs typeface="Calibri"/>
              </a:rPr>
              <a:t>номер  </a:t>
            </a:r>
            <a:r>
              <a:rPr sz="3200" b="1" spc="50" dirty="0">
                <a:solidFill>
                  <a:srgbClr val="231F20"/>
                </a:solidFill>
                <a:latin typeface="Calibri"/>
                <a:cs typeface="Calibri"/>
              </a:rPr>
              <a:t>автомобиля </a:t>
            </a:r>
            <a:r>
              <a:rPr sz="3200" b="1" spc="100" dirty="0">
                <a:solidFill>
                  <a:srgbClr val="231F20"/>
                </a:solidFill>
                <a:latin typeface="Calibri"/>
                <a:cs typeface="Calibri"/>
              </a:rPr>
              <a:t>при</a:t>
            </a:r>
            <a:r>
              <a:rPr sz="3200" b="1" spc="-2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50" dirty="0">
                <a:solidFill>
                  <a:srgbClr val="231F20"/>
                </a:solidFill>
                <a:latin typeface="Calibri"/>
                <a:cs typeface="Calibri"/>
              </a:rPr>
              <a:t>начале  </a:t>
            </a:r>
            <a:r>
              <a:rPr sz="3200" b="1" spc="70" dirty="0">
                <a:solidFill>
                  <a:srgbClr val="231F20"/>
                </a:solidFill>
                <a:latin typeface="Calibri"/>
                <a:cs typeface="Calibri"/>
              </a:rPr>
              <a:t>парковки</a:t>
            </a:r>
            <a:r>
              <a:rPr sz="3200" b="1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231F20"/>
                </a:solidFill>
                <a:latin typeface="Calibri"/>
                <a:cs typeface="Calibri"/>
              </a:rPr>
              <a:t>можно</a:t>
            </a:r>
            <a:endParaRPr sz="3200">
              <a:latin typeface="Calibri"/>
              <a:cs typeface="Calibri"/>
            </a:endParaRPr>
          </a:p>
          <a:p>
            <a:pPr marL="12700" marR="804545" algn="just">
              <a:lnSpc>
                <a:spcPct val="100000"/>
              </a:lnSpc>
            </a:pPr>
            <a:r>
              <a:rPr sz="3200" b="1" spc="45" dirty="0">
                <a:solidFill>
                  <a:srgbClr val="231F20"/>
                </a:solidFill>
                <a:latin typeface="Calibri"/>
                <a:cs typeface="Calibri"/>
              </a:rPr>
              <a:t>не </a:t>
            </a:r>
            <a:r>
              <a:rPr sz="3200" b="1" spc="65" dirty="0">
                <a:solidFill>
                  <a:srgbClr val="231F20"/>
                </a:solidFill>
                <a:latin typeface="Calibri"/>
                <a:cs typeface="Calibri"/>
              </a:rPr>
              <a:t>указывать, </a:t>
            </a:r>
            <a:r>
              <a:rPr sz="3200" b="1" spc="300" dirty="0">
                <a:solidFill>
                  <a:srgbClr val="231F20"/>
                </a:solidFill>
                <a:latin typeface="Calibri"/>
                <a:cs typeface="Calibri"/>
              </a:rPr>
              <a:t>—</a:t>
            </a:r>
            <a:r>
              <a:rPr sz="3200" b="1" spc="-3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70" dirty="0">
                <a:solidFill>
                  <a:srgbClr val="231F20"/>
                </a:solidFill>
                <a:latin typeface="Calibri"/>
                <a:cs typeface="Calibri"/>
              </a:rPr>
              <a:t>он  </a:t>
            </a:r>
            <a:r>
              <a:rPr sz="3200" b="1" spc="20" dirty="0">
                <a:solidFill>
                  <a:srgbClr val="231F20"/>
                </a:solidFill>
                <a:latin typeface="Calibri"/>
                <a:cs typeface="Calibri"/>
              </a:rPr>
              <a:t>будет </a:t>
            </a:r>
            <a:r>
              <a:rPr sz="3200" b="1" spc="75" dirty="0">
                <a:solidFill>
                  <a:srgbClr val="231F20"/>
                </a:solidFill>
                <a:latin typeface="Calibri"/>
                <a:cs typeface="Calibri"/>
              </a:rPr>
              <a:t>использован  </a:t>
            </a:r>
            <a:r>
              <a:rPr sz="3200" b="1" spc="45" dirty="0">
                <a:solidFill>
                  <a:srgbClr val="231F20"/>
                </a:solidFill>
                <a:latin typeface="Calibri"/>
                <a:cs typeface="Calibri"/>
              </a:rPr>
              <a:t>автоматически.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6760">
              <a:lnSpc>
                <a:spcPct val="100000"/>
              </a:lnSpc>
            </a:pPr>
            <a:r>
              <a:rPr spc="145" dirty="0"/>
              <a:t>Начало</a:t>
            </a:r>
            <a:r>
              <a:rPr spc="-165" dirty="0"/>
              <a:t> </a:t>
            </a:r>
            <a:r>
              <a:rPr spc="150" dirty="0"/>
              <a:t>парковки</a:t>
            </a:r>
          </a:p>
        </p:txBody>
      </p:sp>
      <p:sp>
        <p:nvSpPr>
          <p:cNvPr id="5" name="object 5"/>
          <p:cNvSpPr/>
          <p:nvPr/>
        </p:nvSpPr>
        <p:spPr>
          <a:xfrm>
            <a:off x="4961978" y="454380"/>
            <a:ext cx="0" cy="6649720"/>
          </a:xfrm>
          <a:custGeom>
            <a:avLst/>
            <a:gdLst/>
            <a:ahLst/>
            <a:cxnLst/>
            <a:rect l="l" t="t" r="r" b="b"/>
            <a:pathLst>
              <a:path h="6649720">
                <a:moveTo>
                  <a:pt x="0" y="0"/>
                </a:moveTo>
                <a:lnTo>
                  <a:pt x="0" y="6649300"/>
                </a:lnTo>
              </a:path>
            </a:pathLst>
          </a:custGeom>
          <a:ln w="38100">
            <a:solidFill>
              <a:srgbClr val="1548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1040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332" y="1348727"/>
            <a:ext cx="4483100" cy="574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Для </a:t>
            </a:r>
            <a:r>
              <a:rPr sz="3200" spc="50" dirty="0">
                <a:solidFill>
                  <a:srgbClr val="231F20"/>
                </a:solidFill>
                <a:latin typeface="Calibri"/>
                <a:cs typeface="Calibri"/>
              </a:rPr>
              <a:t>окончания  использования </a:t>
            </a:r>
            <a:r>
              <a:rPr sz="3200" spc="55" dirty="0">
                <a:solidFill>
                  <a:srgbClr val="231F20"/>
                </a:solidFill>
                <a:latin typeface="Calibri"/>
                <a:cs typeface="Calibri"/>
              </a:rPr>
              <a:t>услуги  парковки </a:t>
            </a:r>
            <a:r>
              <a:rPr sz="3200" spc="5" dirty="0">
                <a:solidFill>
                  <a:srgbClr val="231F20"/>
                </a:solidFill>
                <a:latin typeface="Calibri"/>
                <a:cs typeface="Calibri"/>
              </a:rPr>
              <a:t>необходимо  </a:t>
            </a:r>
            <a:r>
              <a:rPr sz="3200" spc="60" dirty="0">
                <a:solidFill>
                  <a:srgbClr val="231F20"/>
                </a:solidFill>
                <a:latin typeface="Calibri"/>
                <a:cs typeface="Calibri"/>
              </a:rPr>
              <a:t>отправить </a:t>
            </a:r>
            <a:r>
              <a:rPr sz="3200" b="1" spc="150" dirty="0">
                <a:solidFill>
                  <a:srgbClr val="231F20"/>
                </a:solidFill>
                <a:latin typeface="Calibri"/>
                <a:cs typeface="Calibri"/>
              </a:rPr>
              <a:t>SMS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</a:t>
            </a:r>
            <a:r>
              <a:rPr sz="3200" spc="-3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текстом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95" dirty="0">
                <a:solidFill>
                  <a:srgbClr val="231F20"/>
                </a:solidFill>
                <a:latin typeface="Calibri"/>
                <a:cs typeface="Calibri"/>
              </a:rPr>
              <a:t>«F»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на </a:t>
            </a:r>
            <a:r>
              <a:rPr sz="3200" spc="25" dirty="0">
                <a:solidFill>
                  <a:srgbClr val="231F20"/>
                </a:solidFill>
                <a:latin typeface="Calibri"/>
                <a:cs typeface="Calibri"/>
              </a:rPr>
              <a:t>номер</a:t>
            </a:r>
            <a:r>
              <a:rPr sz="32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75" dirty="0">
                <a:solidFill>
                  <a:srgbClr val="231F20"/>
                </a:solidFill>
                <a:latin typeface="Calibri"/>
                <a:cs typeface="Calibri"/>
              </a:rPr>
              <a:t>896</a:t>
            </a:r>
            <a:r>
              <a:rPr sz="3200" spc="7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35"/>
              </a:spcBef>
            </a:pPr>
            <a:r>
              <a:rPr sz="3200" spc="-10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ответ </a:t>
            </a:r>
            <a:r>
              <a:rPr sz="3200" spc="30" dirty="0">
                <a:solidFill>
                  <a:srgbClr val="231F20"/>
                </a:solidFill>
                <a:latin typeface="Calibri"/>
                <a:cs typeface="Calibri"/>
              </a:rPr>
              <a:t>вы</a:t>
            </a:r>
            <a:r>
              <a:rPr sz="3200" spc="-2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получите</a:t>
            </a:r>
            <a:endParaRPr sz="3200">
              <a:latin typeface="Calibri"/>
              <a:cs typeface="Calibri"/>
            </a:endParaRPr>
          </a:p>
          <a:p>
            <a:pPr marL="12700" marR="240665" indent="3810">
              <a:lnSpc>
                <a:spcPct val="100000"/>
              </a:lnSpc>
            </a:pPr>
            <a:r>
              <a:rPr sz="3200" b="1" spc="150" dirty="0">
                <a:solidFill>
                  <a:srgbClr val="231F20"/>
                </a:solidFill>
                <a:latin typeface="Calibri"/>
                <a:cs typeface="Calibri"/>
              </a:rPr>
              <a:t>SMS 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</a:t>
            </a:r>
            <a:r>
              <a:rPr sz="3200" spc="-2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231F20"/>
                </a:solidFill>
                <a:latin typeface="Calibri"/>
                <a:cs typeface="Calibri"/>
              </a:rPr>
              <a:t>подтверждением  </a:t>
            </a:r>
            <a:r>
              <a:rPr sz="3200" spc="50" dirty="0">
                <a:solidFill>
                  <a:srgbClr val="231F20"/>
                </a:solidFill>
                <a:latin typeface="Calibri"/>
                <a:cs typeface="Calibri"/>
              </a:rPr>
              <a:t>окончания </a:t>
            </a: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парковки,  </a:t>
            </a:r>
            <a:r>
              <a:rPr sz="3200" spc="40" dirty="0">
                <a:solidFill>
                  <a:srgbClr val="231F20"/>
                </a:solidFill>
                <a:latin typeface="Calibri"/>
                <a:cs typeface="Calibri"/>
              </a:rPr>
              <a:t>стоимостью </a:t>
            </a:r>
            <a:r>
              <a:rPr sz="3200" spc="35" dirty="0">
                <a:solidFill>
                  <a:srgbClr val="231F20"/>
                </a:solidFill>
                <a:latin typeface="Calibri"/>
                <a:cs typeface="Calibri"/>
              </a:rPr>
              <a:t>сеанса  </a:t>
            </a:r>
            <a:r>
              <a:rPr sz="3200" spc="55" dirty="0">
                <a:solidFill>
                  <a:srgbClr val="231F20"/>
                </a:solidFill>
                <a:latin typeface="Calibri"/>
                <a:cs typeface="Calibri"/>
              </a:rPr>
              <a:t>парковки </a:t>
            </a:r>
            <a:r>
              <a:rPr sz="3200" spc="40" dirty="0">
                <a:solidFill>
                  <a:srgbClr val="231F20"/>
                </a:solidFill>
                <a:latin typeface="Calibri"/>
                <a:cs typeface="Calibri"/>
              </a:rPr>
              <a:t>и </a:t>
            </a:r>
            <a:r>
              <a:rPr sz="3200" spc="30" dirty="0">
                <a:solidFill>
                  <a:srgbClr val="231F20"/>
                </a:solidFill>
                <a:latin typeface="Calibri"/>
                <a:cs typeface="Calibri"/>
              </a:rPr>
              <a:t>текущий 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баланс</a:t>
            </a:r>
            <a:r>
              <a:rPr sz="32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231F20"/>
                </a:solidFill>
                <a:latin typeface="Calibri"/>
                <a:cs typeface="Calibri"/>
              </a:rPr>
              <a:t>счета.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1845">
              <a:lnSpc>
                <a:spcPct val="100000"/>
              </a:lnSpc>
            </a:pPr>
            <a:r>
              <a:rPr spc="130" dirty="0"/>
              <a:t>Окончание</a:t>
            </a:r>
            <a:r>
              <a:rPr spc="-145" dirty="0"/>
              <a:t> </a:t>
            </a:r>
            <a:r>
              <a:rPr spc="150" dirty="0"/>
              <a:t>парковки</a:t>
            </a:r>
          </a:p>
        </p:txBody>
      </p:sp>
      <p:sp>
        <p:nvSpPr>
          <p:cNvPr id="4" name="object 4"/>
          <p:cNvSpPr/>
          <p:nvPr/>
        </p:nvSpPr>
        <p:spPr>
          <a:xfrm>
            <a:off x="5006975" y="457479"/>
            <a:ext cx="0" cy="6649720"/>
          </a:xfrm>
          <a:custGeom>
            <a:avLst/>
            <a:gdLst/>
            <a:ahLst/>
            <a:cxnLst/>
            <a:rect l="l" t="t" r="r" b="b"/>
            <a:pathLst>
              <a:path h="6649720">
                <a:moveTo>
                  <a:pt x="0" y="0"/>
                </a:moveTo>
                <a:lnTo>
                  <a:pt x="0" y="6649300"/>
                </a:lnTo>
              </a:path>
            </a:pathLst>
          </a:custGeom>
          <a:ln w="38100">
            <a:solidFill>
              <a:srgbClr val="1548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3997" y="610895"/>
            <a:ext cx="1635125" cy="207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1999" y="3870007"/>
            <a:ext cx="3557125" cy="3290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1035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323" y="1348727"/>
            <a:ext cx="4871720" cy="574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Для добавления </a:t>
            </a:r>
            <a:r>
              <a:rPr sz="3200" spc="60" dirty="0">
                <a:solidFill>
                  <a:srgbClr val="231F20"/>
                </a:solidFill>
                <a:latin typeface="Calibri"/>
                <a:cs typeface="Calibri"/>
              </a:rPr>
              <a:t>нового  </a:t>
            </a:r>
            <a:r>
              <a:rPr sz="3200" spc="15" dirty="0">
                <a:solidFill>
                  <a:srgbClr val="231F20"/>
                </a:solidFill>
                <a:latin typeface="Calibri"/>
                <a:cs typeface="Calibri"/>
              </a:rPr>
              <a:t>автомобиля </a:t>
            </a:r>
            <a:r>
              <a:rPr sz="3200" spc="65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3200" spc="60" dirty="0">
                <a:solidFill>
                  <a:srgbClr val="231F20"/>
                </a:solidFill>
                <a:latin typeface="Calibri"/>
                <a:cs typeface="Calibri"/>
              </a:rPr>
              <a:t>список  </a:t>
            </a:r>
            <a:r>
              <a:rPr sz="3200" spc="-25" dirty="0">
                <a:solidFill>
                  <a:srgbClr val="231F20"/>
                </a:solidFill>
                <a:latin typeface="Calibri"/>
                <a:cs typeface="Calibri"/>
              </a:rPr>
              <a:t>необходимо </a:t>
            </a:r>
            <a:r>
              <a:rPr sz="3200" spc="30" dirty="0">
                <a:solidFill>
                  <a:srgbClr val="231F20"/>
                </a:solidFill>
                <a:latin typeface="Calibri"/>
                <a:cs typeface="Calibri"/>
              </a:rPr>
              <a:t>отправить</a:t>
            </a:r>
            <a:r>
              <a:rPr sz="3200" spc="-2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25" dirty="0">
                <a:solidFill>
                  <a:srgbClr val="231F20"/>
                </a:solidFill>
                <a:latin typeface="Calibri"/>
                <a:cs typeface="Calibri"/>
              </a:rPr>
              <a:t>SMS  </a:t>
            </a:r>
            <a:r>
              <a:rPr sz="3200" spc="50" dirty="0">
                <a:solidFill>
                  <a:srgbClr val="231F20"/>
                </a:solidFill>
                <a:latin typeface="Calibri"/>
                <a:cs typeface="Calibri"/>
              </a:rPr>
              <a:t>с </a:t>
            </a:r>
            <a:r>
              <a:rPr sz="3200" spc="-35" dirty="0">
                <a:solidFill>
                  <a:srgbClr val="231F20"/>
                </a:solidFill>
                <a:latin typeface="Calibri"/>
                <a:cs typeface="Calibri"/>
              </a:rPr>
              <a:t>текстом </a:t>
            </a:r>
            <a:r>
              <a:rPr sz="3200" b="1" spc="-80" dirty="0">
                <a:solidFill>
                  <a:srgbClr val="231F20"/>
                </a:solidFill>
                <a:latin typeface="Calibri"/>
                <a:cs typeface="Calibri"/>
              </a:rPr>
              <a:t>«A</a:t>
            </a:r>
            <a:r>
              <a:rPr sz="3200" b="1" spc="-2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80" dirty="0">
                <a:solidFill>
                  <a:srgbClr val="231F20"/>
                </a:solidFill>
                <a:latin typeface="Calibri"/>
                <a:cs typeface="Calibri"/>
              </a:rPr>
              <a:t>XX0000XX»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на </a:t>
            </a:r>
            <a:r>
              <a:rPr sz="3200" spc="25" dirty="0">
                <a:solidFill>
                  <a:srgbClr val="231F20"/>
                </a:solidFill>
                <a:latin typeface="Calibri"/>
                <a:cs typeface="Calibri"/>
              </a:rPr>
              <a:t>номер</a:t>
            </a:r>
            <a:r>
              <a:rPr sz="3200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75" dirty="0">
                <a:solidFill>
                  <a:srgbClr val="231F20"/>
                </a:solidFill>
                <a:latin typeface="Calibri"/>
                <a:cs typeface="Calibri"/>
              </a:rPr>
              <a:t>896</a:t>
            </a:r>
            <a:r>
              <a:rPr sz="3200" spc="7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 marR="501650">
              <a:lnSpc>
                <a:spcPct val="100000"/>
              </a:lnSpc>
              <a:spcBef>
                <a:spcPts val="2835"/>
              </a:spcBef>
              <a:tabLst>
                <a:tab pos="2494280" algn="l"/>
              </a:tabLst>
            </a:pPr>
            <a:r>
              <a:rPr sz="3200" spc="-10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3200" spc="45" dirty="0">
                <a:solidFill>
                  <a:srgbClr val="231F20"/>
                </a:solidFill>
                <a:latin typeface="Calibri"/>
                <a:cs typeface="Calibri"/>
              </a:rPr>
              <a:t>ответ </a:t>
            </a:r>
            <a:r>
              <a:rPr sz="3200" spc="40" dirty="0">
                <a:solidFill>
                  <a:srgbClr val="231F20"/>
                </a:solidFill>
                <a:latin typeface="Calibri"/>
                <a:cs typeface="Calibri"/>
              </a:rPr>
              <a:t>пользователь  </a:t>
            </a:r>
            <a:r>
              <a:rPr sz="3200" spc="60" dirty="0">
                <a:solidFill>
                  <a:srgbClr val="231F20"/>
                </a:solidFill>
                <a:latin typeface="Calibri"/>
                <a:cs typeface="Calibri"/>
              </a:rPr>
              <a:t>получит</a:t>
            </a:r>
            <a:r>
              <a:rPr sz="32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b="1" spc="110" dirty="0">
                <a:solidFill>
                  <a:srgbClr val="231F20"/>
                </a:solidFill>
                <a:latin typeface="Calibri"/>
                <a:cs typeface="Calibri"/>
              </a:rPr>
              <a:t>SMS	</a:t>
            </a:r>
            <a:r>
              <a:rPr sz="3200" spc="80" dirty="0">
                <a:solidFill>
                  <a:srgbClr val="231F20"/>
                </a:solidFill>
                <a:latin typeface="Calibri"/>
                <a:cs typeface="Calibri"/>
              </a:rPr>
              <a:t>с  </a:t>
            </a:r>
            <a:r>
              <a:rPr sz="3200" spc="5" dirty="0">
                <a:solidFill>
                  <a:srgbClr val="231F20"/>
                </a:solidFill>
                <a:latin typeface="Calibri"/>
                <a:cs typeface="Calibri"/>
              </a:rPr>
              <a:t>подтверждением  </a:t>
            </a:r>
            <a:r>
              <a:rPr sz="3200" spc="20" dirty="0">
                <a:solidFill>
                  <a:srgbClr val="231F20"/>
                </a:solidFill>
                <a:latin typeface="Calibri"/>
                <a:cs typeface="Calibri"/>
              </a:rPr>
              <a:t>добавления </a:t>
            </a:r>
            <a:r>
              <a:rPr sz="3200" spc="15" dirty="0">
                <a:solidFill>
                  <a:srgbClr val="231F20"/>
                </a:solidFill>
                <a:latin typeface="Calibri"/>
                <a:cs typeface="Calibri"/>
              </a:rPr>
              <a:t>автомобиля  </a:t>
            </a:r>
            <a:r>
              <a:rPr sz="3200" spc="65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3200" spc="60" dirty="0">
                <a:solidFill>
                  <a:srgbClr val="231F20"/>
                </a:solidFill>
                <a:latin typeface="Calibri"/>
                <a:cs typeface="Calibri"/>
              </a:rPr>
              <a:t>список </a:t>
            </a:r>
            <a:r>
              <a:rPr sz="3200" spc="40" dirty="0">
                <a:solidFill>
                  <a:srgbClr val="231F20"/>
                </a:solidFill>
                <a:latin typeface="Calibri"/>
                <a:cs typeface="Calibri"/>
              </a:rPr>
              <a:t>и</a:t>
            </a:r>
            <a:r>
              <a:rPr sz="3200" spc="-3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231F20"/>
                </a:solidFill>
                <a:latin typeface="Calibri"/>
                <a:cs typeface="Calibri"/>
              </a:rPr>
              <a:t>обновленный  </a:t>
            </a:r>
            <a:r>
              <a:rPr sz="3200" spc="60" dirty="0">
                <a:solidFill>
                  <a:srgbClr val="231F20"/>
                </a:solidFill>
                <a:latin typeface="Calibri"/>
                <a:cs typeface="Calibri"/>
              </a:rPr>
              <a:t>список</a:t>
            </a:r>
            <a:r>
              <a:rPr sz="32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1F20"/>
                </a:solidFill>
                <a:latin typeface="Calibri"/>
                <a:cs typeface="Calibri"/>
              </a:rPr>
              <a:t>автомобилей.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6760">
              <a:lnSpc>
                <a:spcPct val="100000"/>
              </a:lnSpc>
            </a:pPr>
            <a:r>
              <a:rPr spc="145" dirty="0"/>
              <a:t>Список</a:t>
            </a:r>
            <a:r>
              <a:rPr spc="-130" dirty="0"/>
              <a:t> </a:t>
            </a:r>
            <a:r>
              <a:rPr spc="120" dirty="0"/>
              <a:t>автомобилей</a:t>
            </a:r>
          </a:p>
        </p:txBody>
      </p:sp>
      <p:sp>
        <p:nvSpPr>
          <p:cNvPr id="4" name="object 4"/>
          <p:cNvSpPr/>
          <p:nvPr/>
        </p:nvSpPr>
        <p:spPr>
          <a:xfrm>
            <a:off x="4961978" y="457479"/>
            <a:ext cx="0" cy="6649720"/>
          </a:xfrm>
          <a:custGeom>
            <a:avLst/>
            <a:gdLst/>
            <a:ahLst/>
            <a:cxnLst/>
            <a:rect l="l" t="t" r="r" b="b"/>
            <a:pathLst>
              <a:path h="6649720">
                <a:moveTo>
                  <a:pt x="0" y="0"/>
                </a:moveTo>
                <a:lnTo>
                  <a:pt x="0" y="6649300"/>
                </a:lnTo>
              </a:path>
            </a:pathLst>
          </a:custGeom>
          <a:ln w="38100">
            <a:solidFill>
              <a:srgbClr val="1548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6479" y="910805"/>
            <a:ext cx="3752442" cy="162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999" y="4104004"/>
            <a:ext cx="3752437" cy="238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1039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240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КП «Харьковпарксервис»</vt:lpstr>
      <vt:lpstr>Мобильная парковка</vt:lpstr>
      <vt:lpstr>Регистрация</vt:lpstr>
      <vt:lpstr>Пополнение счета</vt:lpstr>
      <vt:lpstr>Слайд 5</vt:lpstr>
      <vt:lpstr>Начало парковки</vt:lpstr>
      <vt:lpstr>Начало парковки</vt:lpstr>
      <vt:lpstr>Окончание парковки</vt:lpstr>
      <vt:lpstr>Список автомобилей</vt:lpstr>
      <vt:lpstr>Помощь</vt:lpstr>
      <vt:lpstr>Языки</vt:lpstr>
      <vt:lpstr>Сайт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КП «Харьковпарксервис»</dc:title>
  <dc:creator>Sirenko</dc:creator>
  <cp:lastModifiedBy>good_user</cp:lastModifiedBy>
  <cp:revision>3</cp:revision>
  <dcterms:created xsi:type="dcterms:W3CDTF">2016-07-26T06:58:55Z</dcterms:created>
  <dcterms:modified xsi:type="dcterms:W3CDTF">2016-07-26T10:01:52Z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2016-07-26T00:00:00Z</vt:filetime>
  </property>
  <property fmtid="{D5CDD505-2E9C-101B-9397-08002B2CF9AE}" pid="3" name="Creator">
    <vt:lpwstr>Adobe InDesign CC (Windows)</vt:lpwstr>
  </property>
  <property fmtid="{D5CDD505-2E9C-101B-9397-08002B2CF9AE}" pid="4" name="LastSaved">
    <vt:filetime>2016-07-26T00:00:00Z</vt:filetime>
  </property>
</Properties>
</file>